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0"/>
  </p:notesMasterIdLst>
  <p:handoutMasterIdLst>
    <p:handoutMasterId r:id="rId61"/>
  </p:handoutMasterIdLst>
  <p:sldIdLst>
    <p:sldId id="256" r:id="rId2"/>
    <p:sldId id="257" r:id="rId3"/>
    <p:sldId id="268" r:id="rId4"/>
    <p:sldId id="265" r:id="rId5"/>
    <p:sldId id="259" r:id="rId6"/>
    <p:sldId id="320" r:id="rId7"/>
    <p:sldId id="322" r:id="rId8"/>
    <p:sldId id="323" r:id="rId9"/>
    <p:sldId id="263" r:id="rId10"/>
    <p:sldId id="266" r:id="rId11"/>
    <p:sldId id="267" r:id="rId12"/>
    <p:sldId id="269" r:id="rId13"/>
    <p:sldId id="270" r:id="rId14"/>
    <p:sldId id="271" r:id="rId15"/>
    <p:sldId id="273" r:id="rId16"/>
    <p:sldId id="275" r:id="rId17"/>
    <p:sldId id="276" r:id="rId18"/>
    <p:sldId id="277" r:id="rId19"/>
    <p:sldId id="278" r:id="rId20"/>
    <p:sldId id="314" r:id="rId21"/>
    <p:sldId id="279" r:id="rId22"/>
    <p:sldId id="280" r:id="rId23"/>
    <p:sldId id="324" r:id="rId24"/>
    <p:sldId id="327" r:id="rId25"/>
    <p:sldId id="326" r:id="rId26"/>
    <p:sldId id="284" r:id="rId27"/>
    <p:sldId id="285" r:id="rId28"/>
    <p:sldId id="286" r:id="rId29"/>
    <p:sldId id="287" r:id="rId30"/>
    <p:sldId id="32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29" r:id="rId43"/>
    <p:sldId id="330" r:id="rId44"/>
    <p:sldId id="333" r:id="rId45"/>
    <p:sldId id="331" r:id="rId46"/>
    <p:sldId id="334" r:id="rId47"/>
    <p:sldId id="332" r:id="rId48"/>
    <p:sldId id="338" r:id="rId49"/>
    <p:sldId id="302" r:id="rId50"/>
    <p:sldId id="300" r:id="rId51"/>
    <p:sldId id="301" r:id="rId52"/>
    <p:sldId id="307" r:id="rId53"/>
    <p:sldId id="308" r:id="rId54"/>
    <p:sldId id="315" r:id="rId55"/>
    <p:sldId id="316" r:id="rId56"/>
    <p:sldId id="317" r:id="rId57"/>
    <p:sldId id="318" r:id="rId58"/>
    <p:sldId id="319" r:id="rId59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86E88212-69A1-4B68-8719-7D0365AFE73F}">
          <p14:sldIdLst>
            <p14:sldId id="256"/>
            <p14:sldId id="257"/>
            <p14:sldId id="268"/>
            <p14:sldId id="265"/>
            <p14:sldId id="259"/>
            <p14:sldId id="320"/>
            <p14:sldId id="322"/>
            <p14:sldId id="323"/>
          </p14:sldIdLst>
        </p14:section>
        <p14:section name="Sección sin título" id="{A87C5284-8E32-4C92-A33D-2D60C142B487}">
          <p14:sldIdLst>
            <p14:sldId id="263"/>
            <p14:sldId id="266"/>
            <p14:sldId id="267"/>
            <p14:sldId id="269"/>
            <p14:sldId id="270"/>
            <p14:sldId id="271"/>
            <p14:sldId id="273"/>
            <p14:sldId id="275"/>
            <p14:sldId id="276"/>
            <p14:sldId id="277"/>
            <p14:sldId id="278"/>
            <p14:sldId id="314"/>
            <p14:sldId id="279"/>
            <p14:sldId id="280"/>
            <p14:sldId id="324"/>
            <p14:sldId id="327"/>
            <p14:sldId id="326"/>
            <p14:sldId id="284"/>
            <p14:sldId id="285"/>
            <p14:sldId id="286"/>
            <p14:sldId id="287"/>
            <p14:sldId id="32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29"/>
            <p14:sldId id="330"/>
            <p14:sldId id="333"/>
            <p14:sldId id="331"/>
            <p14:sldId id="334"/>
            <p14:sldId id="332"/>
            <p14:sldId id="338"/>
            <p14:sldId id="302"/>
            <p14:sldId id="300"/>
            <p14:sldId id="301"/>
            <p14:sldId id="307"/>
            <p14:sldId id="308"/>
            <p14:sldId id="315"/>
            <p14:sldId id="316"/>
            <p14:sldId id="317"/>
            <p14:sldId id="318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4" autoAdjust="0"/>
    <p:restoredTop sz="91867" autoAdjust="0"/>
  </p:normalViewPr>
  <p:slideViewPr>
    <p:cSldViewPr>
      <p:cViewPr varScale="1">
        <p:scale>
          <a:sx n="100" d="100"/>
          <a:sy n="100" d="100"/>
        </p:scale>
        <p:origin x="33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2AB79-1B75-4C52-A9DB-7DE939B48BB6}" type="datetimeFigureOut">
              <a:rPr lang="es-ES_tradnl" smtClean="0"/>
              <a:t>12/07/2016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_tradnl" smtClean="0"/>
              <a:t>(Fecha de presentación)</a:t>
            </a:r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B2DA6-2E1A-4C24-B436-9CF650EE72A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619573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5A3B1-DC5B-4D76-8D3E-3670D94046B7}" type="datetimeFigureOut">
              <a:rPr lang="es-ES_tradnl" smtClean="0"/>
              <a:t>12/07/2016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_tradnl" smtClean="0"/>
              <a:t>(Fecha de presentación)</a:t>
            </a: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F9DD3-5ADD-4662-8205-81E81431C62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87351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9DD3-5ADD-4662-8205-81E81431C620}" type="slidenum">
              <a:rPr lang="es-ES_tradnl" smtClean="0"/>
              <a:t>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(Fecha de presentación)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21622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smtClean="0"/>
              <a:t>(Fecha de presentación)</a:t>
            </a: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EF9DD3-5ADD-4662-8205-81E81431C620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36272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smtClean="0"/>
              <a:t>(Fecha de presentación)</a:t>
            </a: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EF9DD3-5ADD-4662-8205-81E81431C620}" type="slidenum">
              <a:rPr lang="es-ES_tradnl" smtClean="0"/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57960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smtClean="0"/>
              <a:t>(Fecha de presentación)</a:t>
            </a: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EF9DD3-5ADD-4662-8205-81E81431C620}" type="slidenum">
              <a:rPr lang="es-ES_tradnl" smtClean="0"/>
              <a:t>29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3243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smtClean="0"/>
              <a:t>(Fecha de presentación)</a:t>
            </a: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EF9DD3-5ADD-4662-8205-81E81431C620}" type="slidenum">
              <a:rPr lang="es-ES_tradnl" smtClean="0"/>
              <a:t>30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881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smtClean="0"/>
              <a:t>(Fecha de presentación)</a:t>
            </a: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EF9DD3-5ADD-4662-8205-81E81431C620}" type="slidenum">
              <a:rPr lang="es-ES_tradnl" smtClean="0"/>
              <a:t>35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093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smtClean="0"/>
              <a:t>(Fecha de presentación)</a:t>
            </a:r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EF9DD3-5ADD-4662-8205-81E81431C620}" type="slidenum">
              <a:rPr lang="es-ES_tradnl" smtClean="0"/>
              <a:t>39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5708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smtClean="0"/>
              <a:t>(Fecha de presentación)</a:t>
            </a: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EF9DD3-5ADD-4662-8205-81E81431C620}" type="slidenum">
              <a:rPr lang="es-ES_tradnl" smtClean="0"/>
              <a:t>46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75828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smtClean="0"/>
              <a:t>(Fecha de presentación)</a:t>
            </a:r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EF9DD3-5ADD-4662-8205-81E81431C620}" type="slidenum">
              <a:rPr lang="es-ES_tradnl" smtClean="0"/>
              <a:t>51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875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96A9-D87E-4E59-A51B-B3E35093B40D}" type="datetime1">
              <a:rPr lang="es-ES_tradnl" smtClean="0"/>
              <a:t>12/07/2016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80A2-3305-458B-92FD-451982D15D63}" type="datetime1">
              <a:rPr lang="es-ES_tradnl" smtClean="0"/>
              <a:t>12/07/2016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E648-18AC-4505-9C8E-71DBAF39216D}" type="datetime1">
              <a:rPr lang="es-ES_tradnl" smtClean="0"/>
              <a:t>12/07/2016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29B6-9315-4C9D-BFB6-C7FF3298CE54}" type="datetime1">
              <a:rPr lang="es-ES_tradnl" smtClean="0"/>
              <a:t>12/07/2016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8CDD-6714-4706-9C53-7E8084264500}" type="datetime1">
              <a:rPr lang="es-ES_tradnl" smtClean="0"/>
              <a:t>12/07/2016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D148-3C17-4512-BD74-087D31A9942A}" type="datetime1">
              <a:rPr lang="es-ES_tradnl" smtClean="0"/>
              <a:t>12/07/2016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2153-A439-47C2-9B4B-3773104883C2}" type="datetime1">
              <a:rPr lang="es-ES_tradnl" smtClean="0"/>
              <a:t>12/07/2016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B227-36A2-4DBC-9B7C-960DB2623FD3}" type="datetime1">
              <a:rPr lang="es-ES_tradnl" smtClean="0"/>
              <a:t>12/07/2016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B6365-A81C-49BD-9736-BE5407949355}" type="datetime1">
              <a:rPr lang="es-ES_tradnl" smtClean="0"/>
              <a:t>12/07/2016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D536-F583-4332-8DF6-976960A42804}" type="datetime1">
              <a:rPr lang="es-ES_tradnl" smtClean="0"/>
              <a:t>12/07/2016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C959-EE27-49D4-BBA6-6CA0282731AB}" type="datetime1">
              <a:rPr lang="es-ES_tradnl" smtClean="0"/>
              <a:t>12/07/2016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B86F190-4F85-4727-974A-0A506B43FD2D}" type="datetime1">
              <a:rPr lang="es-ES_tradnl" smtClean="0"/>
              <a:t>12/07/2016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42138F2-200A-4D57-BDDB-2565FFA73040}" type="slidenum">
              <a:rPr lang="es-ES_tradnl" smtClean="0"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tmp"/><Relationship Id="rId4" Type="http://schemas.openxmlformats.org/officeDocument/2006/relationships/image" Target="../media/image20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tmp"/><Relationship Id="rId4" Type="http://schemas.openxmlformats.org/officeDocument/2006/relationships/image" Target="../media/image36.tm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PT" dirty="0" smtClean="0"/>
              <a:t>GUÍA DE USUARIO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6640" cy="1752600"/>
          </a:xfrm>
        </p:spPr>
        <p:txBody>
          <a:bodyPr/>
          <a:lstStyle/>
          <a:p>
            <a:pPr algn="ctr"/>
            <a:r>
              <a:rPr lang="pt-PT" dirty="0" smtClean="0"/>
              <a:t>EXENCIONES PARA OPERACIONES ESPECIALES</a:t>
            </a:r>
            <a:endParaRPr lang="es-ES_tradnl" dirty="0"/>
          </a:p>
        </p:txBody>
      </p:sp>
      <p:pic>
        <p:nvPicPr>
          <p:cNvPr id="4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6511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10</a:t>
            </a:fld>
            <a:endParaRPr lang="es-ES_tradnl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161090"/>
            <a:ext cx="8229600" cy="5226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z="2000" u="sng" dirty="0"/>
              <a:t>FORMATO 1. SOLICITUD DE EXENCIONES</a:t>
            </a:r>
            <a:endParaRPr lang="es-ES_tradnl" sz="2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700808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b="1" u="sng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SOLICITUD</a:t>
            </a:r>
            <a:endParaRPr lang="es-ES_tradnl" u="sng" dirty="0"/>
          </a:p>
        </p:txBody>
      </p:sp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01" y="2509793"/>
            <a:ext cx="2756415" cy="38972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n 8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612" y="2505384"/>
            <a:ext cx="2759968" cy="39016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n 9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76" y="2491022"/>
            <a:ext cx="3151559" cy="39159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544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11</a:t>
            </a:fld>
            <a:endParaRPr lang="es-ES_tradnl"/>
          </a:p>
        </p:txBody>
      </p:sp>
      <p:pic>
        <p:nvPicPr>
          <p:cNvPr id="4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161090"/>
            <a:ext cx="8229600" cy="5226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z="2000" u="sng" dirty="0"/>
              <a:t>FORMATO 1. SOLICITUD DE EXENCIONES</a:t>
            </a:r>
            <a:endParaRPr lang="es-ES_tradnl" sz="2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700808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b="1" u="sng" spc="-100" dirty="0">
                <a:solidFill>
                  <a:schemeClr val="tx2"/>
                </a:solidFill>
              </a:rPr>
              <a:t>ANEXO 1: </a:t>
            </a:r>
            <a:r>
              <a:rPr lang="es-ES_tradnl" sz="1100" spc="-100" dirty="0">
                <a:solidFill>
                  <a:schemeClr val="tx2"/>
                </a:solidFill>
              </a:rPr>
              <a:t>FORMULARIO DE SOLICITUD. APARTADOS DE LOS REGLAMENTOS SOBRE LOS CUALES SE SOLICITAN EXENCIONES.</a:t>
            </a: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49" y="2039362"/>
            <a:ext cx="3218063" cy="462999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l="9247" t="18992" r="8657" b="7919"/>
          <a:stretch/>
        </p:blipFill>
        <p:spPr>
          <a:xfrm>
            <a:off x="3923928" y="2579080"/>
            <a:ext cx="5156209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6668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12</a:t>
            </a:fld>
            <a:endParaRPr lang="es-ES_tradnl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161090"/>
            <a:ext cx="8229600" cy="522630"/>
          </a:xfrm>
        </p:spPr>
        <p:txBody>
          <a:bodyPr>
            <a:normAutofit/>
          </a:bodyPr>
          <a:lstStyle/>
          <a:p>
            <a:r>
              <a:rPr lang="pt-PT" sz="2000" u="sng" dirty="0" smtClean="0"/>
              <a:t>FORMATO 1. SOLICITUD DE EXENCIONES</a:t>
            </a:r>
            <a:endParaRPr lang="es-ES_tradnl" sz="2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700808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b="1" u="sng" spc="-100" dirty="0">
                <a:solidFill>
                  <a:schemeClr val="tx2"/>
                </a:solidFill>
              </a:rPr>
              <a:t>ANEXO </a:t>
            </a:r>
            <a:r>
              <a:rPr lang="es-ES_tradnl" sz="1600" b="1" u="sng" spc="-100" dirty="0" smtClean="0">
                <a:solidFill>
                  <a:schemeClr val="tx2"/>
                </a:solidFill>
              </a:rPr>
              <a:t>2</a:t>
            </a:r>
            <a:r>
              <a:rPr lang="es-ES_tradnl" sz="1600" b="1" spc="-100" dirty="0" smtClean="0">
                <a:solidFill>
                  <a:schemeClr val="tx2"/>
                </a:solidFill>
              </a:rPr>
              <a:t>: </a:t>
            </a:r>
            <a:r>
              <a:rPr lang="es-ES_tradnl" sz="1100" spc="-100" dirty="0" smtClean="0">
                <a:solidFill>
                  <a:schemeClr val="tx2"/>
                </a:solidFill>
              </a:rPr>
              <a:t>COMUNICACIONES Y CENTROS DE COORDINACIÓN.</a:t>
            </a:r>
            <a:endParaRPr lang="es-ES_tradnl" sz="1100" spc="-100" dirty="0">
              <a:solidFill>
                <a:schemeClr val="tx2"/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59340"/>
            <a:ext cx="6557142" cy="455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8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13</a:t>
            </a:fld>
            <a:endParaRPr lang="es-ES_tradnl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161090"/>
            <a:ext cx="8229600" cy="522630"/>
          </a:xfrm>
        </p:spPr>
        <p:txBody>
          <a:bodyPr>
            <a:normAutofit/>
          </a:bodyPr>
          <a:lstStyle/>
          <a:p>
            <a:r>
              <a:rPr lang="pt-PT" sz="2000" u="sng" dirty="0" smtClean="0"/>
              <a:t>FORMATO 1. SOLICITUD DE EXENCIONES</a:t>
            </a:r>
            <a:endParaRPr lang="es-ES_tradnl" sz="2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700808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b="1" u="sng" spc="-100" dirty="0">
                <a:solidFill>
                  <a:schemeClr val="tx2"/>
                </a:solidFill>
              </a:rPr>
              <a:t>ANEXO </a:t>
            </a:r>
            <a:r>
              <a:rPr lang="es-ES_tradnl" sz="1600" b="1" u="sng" spc="-100" dirty="0" smtClean="0">
                <a:solidFill>
                  <a:schemeClr val="tx2"/>
                </a:solidFill>
              </a:rPr>
              <a:t>3</a:t>
            </a:r>
            <a:r>
              <a:rPr lang="es-ES_tradnl" sz="1600" b="1" spc="-100" dirty="0" smtClean="0">
                <a:solidFill>
                  <a:schemeClr val="tx2"/>
                </a:solidFill>
              </a:rPr>
              <a:t>: </a:t>
            </a:r>
            <a:r>
              <a:rPr lang="es-ES_tradnl" sz="1100" spc="-100" dirty="0" smtClean="0">
                <a:solidFill>
                  <a:schemeClr val="tx2"/>
                </a:solidFill>
              </a:rPr>
              <a:t>FLOTA DE AERONAVES E INDICATIVOS DE LLAMADA</a:t>
            </a:r>
            <a:endParaRPr lang="es-ES_tradnl" sz="1100" spc="-100" dirty="0">
              <a:solidFill>
                <a:schemeClr val="tx2"/>
              </a:solidFill>
            </a:endParaRPr>
          </a:p>
        </p:txBody>
      </p:sp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063718"/>
            <a:ext cx="3235554" cy="467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9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14</a:t>
            </a:fld>
            <a:endParaRPr lang="es-ES_tradnl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161090"/>
            <a:ext cx="8229600" cy="5226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z="2000" u="sng" dirty="0"/>
              <a:t>FORMATO 1. SOLICITUD DE EXENCIONES</a:t>
            </a:r>
            <a:endParaRPr lang="es-ES_tradnl" sz="2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700808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b="1" u="sng" spc="-100" dirty="0">
                <a:solidFill>
                  <a:schemeClr val="tx2"/>
                </a:solidFill>
              </a:rPr>
              <a:t>ANEXO </a:t>
            </a:r>
            <a:r>
              <a:rPr lang="es-ES_tradnl" sz="1600" b="1" u="sng" spc="-100" dirty="0" smtClean="0">
                <a:solidFill>
                  <a:schemeClr val="tx2"/>
                </a:solidFill>
              </a:rPr>
              <a:t>4</a:t>
            </a:r>
            <a:r>
              <a:rPr lang="es-ES_tradnl" sz="1600" b="1" spc="-100" dirty="0" smtClean="0">
                <a:solidFill>
                  <a:schemeClr val="tx2"/>
                </a:solidFill>
              </a:rPr>
              <a:t>: </a:t>
            </a:r>
            <a:r>
              <a:rPr lang="es-ES_tradnl" sz="1100" spc="-100" dirty="0" smtClean="0">
                <a:solidFill>
                  <a:schemeClr val="tx2"/>
                </a:solidFill>
              </a:rPr>
              <a:t>RELACIÓN DE LICENCIAS DE PILOTOS.</a:t>
            </a:r>
            <a:endParaRPr lang="es-ES_tradnl" sz="1100" spc="-100" dirty="0">
              <a:solidFill>
                <a:schemeClr val="tx2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218" y="2039362"/>
            <a:ext cx="3251563" cy="469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9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15</a:t>
            </a:fld>
            <a:endParaRPr lang="es-ES_tradnl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161090"/>
            <a:ext cx="8229600" cy="522630"/>
          </a:xfrm>
        </p:spPr>
        <p:txBody>
          <a:bodyPr>
            <a:normAutofit/>
          </a:bodyPr>
          <a:lstStyle/>
          <a:p>
            <a:r>
              <a:rPr lang="pt-PT" sz="2000" u="sng" dirty="0" smtClean="0"/>
              <a:t>FORMATO 1. SOLICITUD DE EXENCIONES</a:t>
            </a:r>
            <a:endParaRPr lang="es-ES_tradnl" sz="2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700808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b="1" u="sng" spc="-100" dirty="0">
                <a:solidFill>
                  <a:schemeClr val="tx2"/>
                </a:solidFill>
              </a:rPr>
              <a:t>ANEXO </a:t>
            </a:r>
            <a:r>
              <a:rPr lang="es-ES_tradnl" sz="1600" b="1" u="sng" spc="-100" dirty="0" smtClean="0">
                <a:solidFill>
                  <a:schemeClr val="tx2"/>
                </a:solidFill>
              </a:rPr>
              <a:t>5</a:t>
            </a:r>
            <a:r>
              <a:rPr lang="es-ES_tradnl" sz="1600" b="1" spc="-100" dirty="0" smtClean="0">
                <a:solidFill>
                  <a:schemeClr val="tx2"/>
                </a:solidFill>
              </a:rPr>
              <a:t>:  </a:t>
            </a:r>
            <a:r>
              <a:rPr lang="es-ES_tradnl" sz="1100" spc="-100" dirty="0" smtClean="0">
                <a:solidFill>
                  <a:schemeClr val="tx2"/>
                </a:solidFill>
              </a:rPr>
              <a:t>DECLARACIÓN DE RESPONSABILIDAD.</a:t>
            </a:r>
            <a:endParaRPr lang="es-ES_tradnl" sz="1100" spc="-1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027483"/>
            <a:ext cx="8462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200" b="1" u="sng" dirty="0" smtClean="0">
                <a:solidFill>
                  <a:srgbClr val="FF0000"/>
                </a:solidFill>
              </a:rPr>
              <a:t>IMPORTANTE</a:t>
            </a:r>
            <a:r>
              <a:rPr lang="es-ES_tradnl" sz="1200" dirty="0" smtClean="0">
                <a:solidFill>
                  <a:srgbClr val="FF0000"/>
                </a:solidFill>
              </a:rPr>
              <a:t>: </a:t>
            </a:r>
            <a:r>
              <a:rPr lang="es-ES_tradnl" sz="1200" b="1" dirty="0">
                <a:solidFill>
                  <a:srgbClr val="FF0000"/>
                </a:solidFill>
              </a:rPr>
              <a:t>SÓLO</a:t>
            </a:r>
            <a:r>
              <a:rPr lang="es-ES_tradnl" sz="1200" dirty="0">
                <a:solidFill>
                  <a:srgbClr val="FF0000"/>
                </a:solidFill>
              </a:rPr>
              <a:t> se deberá cumplimentar este </a:t>
            </a:r>
            <a:r>
              <a:rPr lang="es-ES_tradnl" sz="1200" dirty="0" smtClean="0">
                <a:solidFill>
                  <a:srgbClr val="FF0000"/>
                </a:solidFill>
              </a:rPr>
              <a:t>Anexo cuando la Entidad Pública no preste directamente el servicio.</a:t>
            </a:r>
            <a:endParaRPr lang="es-ES_tradnl" sz="1600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28147" t="10872" r="26375" b="7181"/>
          <a:stretch/>
        </p:blipFill>
        <p:spPr>
          <a:xfrm>
            <a:off x="2998168" y="2497338"/>
            <a:ext cx="2978349" cy="429346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756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PT" sz="4400" dirty="0" smtClean="0"/>
              <a:t>FORMATO 2.</a:t>
            </a:r>
            <a:br>
              <a:rPr lang="pt-PT" sz="4400" dirty="0" smtClean="0"/>
            </a:br>
            <a:r>
              <a:rPr lang="pt-PT" sz="4400" dirty="0" smtClean="0"/>
              <a:t>Solicitud de exenciones SITUACIÓN DE URGENCIA</a:t>
            </a:r>
            <a:endParaRPr lang="es-ES_tradnl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16</a:t>
            </a:fld>
            <a:endParaRPr lang="es-ES_tradnl"/>
          </a:p>
        </p:txBody>
      </p:sp>
      <p:pic>
        <p:nvPicPr>
          <p:cNvPr id="6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131767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PT" sz="4400" dirty="0" smtClean="0"/>
              <a:t>FORMATO 2.</a:t>
            </a:r>
            <a:br>
              <a:rPr lang="pt-PT" sz="4400" dirty="0" smtClean="0"/>
            </a:br>
            <a:r>
              <a:rPr lang="pt-PT" sz="4400" dirty="0" smtClean="0"/>
              <a:t>Solicitud de exenciones SITUACIÓN DE URGENCIA</a:t>
            </a:r>
            <a:endParaRPr lang="es-ES_tradnl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17</a:t>
            </a:fld>
            <a:endParaRPr lang="es-ES_tradnl"/>
          </a:p>
        </p:txBody>
      </p:sp>
      <p:pic>
        <p:nvPicPr>
          <p:cNvPr id="6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3742384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¿</a:t>
            </a:r>
            <a:r>
              <a:rPr lang="pt-PT" b="1" dirty="0" smtClean="0"/>
              <a:t>Cuándo he de utilizar este formato?</a:t>
            </a:r>
          </a:p>
          <a:p>
            <a:pPr algn="just"/>
            <a:r>
              <a:rPr lang="pt-PT" dirty="0" smtClean="0"/>
              <a:t>Nueva solicitud de exenciones para una determinada Operación Especial entendida como SITUACIÓN DE URGENCIA, es decir, a</a:t>
            </a:r>
            <a:r>
              <a:rPr lang="es-ES_tradnl" dirty="0" smtClean="0"/>
              <a:t>nte situaciones </a:t>
            </a:r>
            <a:r>
              <a:rPr lang="es-ES_tradnl" dirty="0"/>
              <a:t>de emergencia </a:t>
            </a:r>
            <a:r>
              <a:rPr lang="es-ES_tradnl" dirty="0" smtClean="0"/>
              <a:t>sobrevenidas </a:t>
            </a:r>
            <a:r>
              <a:rPr lang="es-ES_tradnl" dirty="0"/>
              <a:t>en </a:t>
            </a:r>
            <a:r>
              <a:rPr lang="es-ES_tradnl" dirty="0" smtClean="0"/>
              <a:t>las </a:t>
            </a:r>
            <a:r>
              <a:rPr lang="es-ES_tradnl" dirty="0"/>
              <a:t>que exista carencia de medios por parte de la Entidad Pública responsable del servicio</a:t>
            </a:r>
            <a:r>
              <a:rPr lang="pt-PT" dirty="0" smtClean="0"/>
              <a:t>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7271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18</a:t>
            </a:fld>
            <a:endParaRPr lang="es-ES_tradnl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161090"/>
            <a:ext cx="8229600" cy="522630"/>
          </a:xfrm>
        </p:spPr>
        <p:txBody>
          <a:bodyPr>
            <a:normAutofit/>
          </a:bodyPr>
          <a:lstStyle/>
          <a:p>
            <a:r>
              <a:rPr lang="pt-PT" sz="2000" u="sng" dirty="0" smtClean="0"/>
              <a:t>FORMATO 2. SOLICITUD DE EXENCIONES SITUACIÓN DE URGENCIA</a:t>
            </a:r>
            <a:endParaRPr lang="es-ES_tradnl" sz="2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204864"/>
            <a:ext cx="82296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SOLICITUD</a:t>
            </a:r>
          </a:p>
          <a:p>
            <a:endParaRPr lang="pt-PT" sz="1600" b="1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ANEXO 1</a:t>
            </a:r>
            <a:r>
              <a:rPr lang="es-ES_tradnl" sz="1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s-ES_tradnl" sz="1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FORMULARIO </a:t>
            </a:r>
            <a:r>
              <a:rPr lang="es-ES_tradnl" sz="1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 SOLICITUD URGENTE NECESIDAD. </a:t>
            </a:r>
            <a:r>
              <a:rPr lang="pt-PT" sz="1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OPERADOR AÉREO Y APARTADOS DE LOS REGLAMENTOS SOBRE LOS CUALES SE SOLICITAN EXENCIONES</a:t>
            </a:r>
            <a:endParaRPr lang="es-ES_tradnl" sz="1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s-ES_tradnl" sz="1600" b="1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200" b="1" spc="-100" dirty="0">
                <a:solidFill>
                  <a:schemeClr val="tx2"/>
                </a:solidFill>
              </a:rPr>
              <a:t>ANEXO 2</a:t>
            </a:r>
            <a:r>
              <a:rPr lang="es-ES_tradnl" sz="1200" spc="-100" dirty="0">
                <a:solidFill>
                  <a:schemeClr val="tx2"/>
                </a:solidFill>
              </a:rPr>
              <a:t>: COMUNICACIONES Y CENTROS DE COORDINACIÓN</a:t>
            </a:r>
          </a:p>
          <a:p>
            <a:pPr algn="just"/>
            <a:endParaRPr lang="es-ES_tradnl" sz="1200" spc="-100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200" b="1" spc="-100" dirty="0">
                <a:solidFill>
                  <a:schemeClr val="tx2"/>
                </a:solidFill>
              </a:rPr>
              <a:t>ANEXO 3</a:t>
            </a:r>
            <a:r>
              <a:rPr lang="es-ES_tradnl" sz="1200" spc="-100" dirty="0">
                <a:solidFill>
                  <a:schemeClr val="tx2"/>
                </a:solidFill>
              </a:rPr>
              <a:t>: FLOTA DE AERONAVES E INDICATIVOS DE LLAMADA</a:t>
            </a:r>
          </a:p>
          <a:p>
            <a:pPr algn="just"/>
            <a:endParaRPr lang="es-ES_tradnl" sz="1200" spc="-100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200" b="1" spc="-100" dirty="0">
                <a:solidFill>
                  <a:schemeClr val="tx2"/>
                </a:solidFill>
              </a:rPr>
              <a:t>ANEXO 4</a:t>
            </a:r>
            <a:r>
              <a:rPr lang="es-ES_tradnl" sz="1200" spc="-100" dirty="0">
                <a:solidFill>
                  <a:schemeClr val="tx2"/>
                </a:solidFill>
              </a:rPr>
              <a:t>: RELACIÓN DE LICENCIAS DE PILOTOS</a:t>
            </a:r>
          </a:p>
          <a:p>
            <a:pPr algn="just"/>
            <a:endParaRPr lang="es-ES_tradnl" sz="1200" spc="-100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200" b="1" spc="-100" dirty="0">
                <a:solidFill>
                  <a:schemeClr val="tx2"/>
                </a:solidFill>
              </a:rPr>
              <a:t>ANEXO 5</a:t>
            </a:r>
            <a:r>
              <a:rPr lang="es-ES_tradnl" sz="1200" spc="-100" dirty="0">
                <a:solidFill>
                  <a:schemeClr val="tx2"/>
                </a:solidFill>
              </a:rPr>
              <a:t>: DECLARACIÓN DE RESPONSABILIDAD </a:t>
            </a:r>
            <a:r>
              <a:rPr lang="es-ES_tradnl" sz="1050" i="1" spc="-100" dirty="0">
                <a:solidFill>
                  <a:srgbClr val="FF0000"/>
                </a:solidFill>
              </a:rPr>
              <a:t>(</a:t>
            </a:r>
            <a:r>
              <a:rPr lang="es-ES_tradnl" sz="1050" b="1" i="1" spc="-100" dirty="0">
                <a:solidFill>
                  <a:srgbClr val="FF0000"/>
                </a:solidFill>
              </a:rPr>
              <a:t>SÓLO</a:t>
            </a:r>
            <a:r>
              <a:rPr lang="es-ES_tradnl" sz="1050" i="1" spc="-100" dirty="0">
                <a:solidFill>
                  <a:srgbClr val="FF0000"/>
                </a:solidFill>
              </a:rPr>
              <a:t> se deberá cumplimentar este Anexo cuando la Entidad Pública no preste directamente el servicio)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200" i="1" spc="-1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4271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19</a:t>
            </a:fld>
            <a:endParaRPr lang="es-ES_tradnl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161090"/>
            <a:ext cx="8229600" cy="5226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z="2000" u="sng" dirty="0"/>
              <a:t>FORMATO 2. SOLICITUD DE EXENCIONES SITUACIÓN DE URGENCIA</a:t>
            </a:r>
            <a:endParaRPr lang="es-ES_tradnl" sz="2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700808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b="1" u="sng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SOLICITUD</a:t>
            </a:r>
            <a:endParaRPr lang="es-ES_tradnl" u="sng" dirty="0"/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32854"/>
            <a:ext cx="3350211" cy="45112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54679"/>
            <a:ext cx="3175279" cy="44894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09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2413338"/>
            <a:ext cx="7200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u="sng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DIRECCIÓN </a:t>
            </a:r>
            <a:r>
              <a:rPr lang="es-ES_tradnl" u="sng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SEDE ELECTRÓNICA MINISTERIO DE FOMENTO:</a:t>
            </a:r>
            <a:endParaRPr lang="es-ES_tradnl" u="sng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es-ES_tradnl" sz="1600" b="1" dirty="0"/>
              <a:t> </a:t>
            </a:r>
            <a:endParaRPr lang="es-ES_tradnl" sz="1600" dirty="0"/>
          </a:p>
          <a:p>
            <a:r>
              <a:rPr lang="es-ES_tradnl" b="1" u="sng" dirty="0">
                <a:solidFill>
                  <a:srgbClr val="0033CC"/>
                </a:solidFill>
              </a:rPr>
              <a:t>https://sede.fomento.gob.es/SEDE_ELECTRONICA/LANG_CASTELLANO/OFICINAS_SECTORIALES/AC/EXENCIONES/</a:t>
            </a:r>
            <a:endParaRPr lang="es-ES_tradnl" b="1" dirty="0">
              <a:solidFill>
                <a:srgbClr val="0033C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pic>
        <p:nvPicPr>
          <p:cNvPr id="6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695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20</a:t>
            </a:fld>
            <a:endParaRPr lang="es-ES_tradnl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161090"/>
            <a:ext cx="8229600" cy="5226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z="2000" u="sng" dirty="0"/>
              <a:t>FORMATO 2. SOLICITUD DE EXENCIONES SITUACIÓN DE URGENCIA</a:t>
            </a:r>
            <a:endParaRPr lang="es-ES_tradnl" sz="2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700808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b="1" u="sng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SOLICITUD</a:t>
            </a:r>
            <a:endParaRPr lang="es-ES_tradnl" u="sng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2128969"/>
            <a:ext cx="3320443" cy="44874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13553"/>
            <a:ext cx="3314064" cy="45028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865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21</a:t>
            </a:fld>
            <a:endParaRPr lang="es-ES_tradnl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161090"/>
            <a:ext cx="8229600" cy="522630"/>
          </a:xfrm>
        </p:spPr>
        <p:txBody>
          <a:bodyPr>
            <a:normAutofit/>
          </a:bodyPr>
          <a:lstStyle/>
          <a:p>
            <a:r>
              <a:rPr lang="pt-PT" sz="2000" u="sng" dirty="0"/>
              <a:t>FORMATO 2. SOLICITUD DE EXENCIONES SITUACIÓN DE URGENCIA</a:t>
            </a:r>
            <a:endParaRPr lang="es-ES_tradnl" sz="2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700808"/>
            <a:ext cx="8229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b="1" u="sng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ANEXO 1: </a:t>
            </a:r>
            <a:r>
              <a:rPr lang="es-ES_tradnl" sz="1100" spc="-100" dirty="0">
                <a:solidFill>
                  <a:schemeClr val="tx2"/>
                </a:solidFill>
              </a:rPr>
              <a:t>FORMULARIO DE SOLICITUD URGENTE NECESIDAD. </a:t>
            </a:r>
            <a:r>
              <a:rPr lang="pt-PT" sz="1100" spc="-100" dirty="0">
                <a:solidFill>
                  <a:schemeClr val="tx2"/>
                </a:solidFill>
              </a:rPr>
              <a:t>OPERADOR AÉREO Y APARTADOS DE LOS REGLAMENTOS SOBRE LOS CUALES SE SOLICITAN EXENCIONES</a:t>
            </a:r>
            <a:endParaRPr lang="es-ES_tradnl" sz="1100" spc="-100" dirty="0">
              <a:solidFill>
                <a:schemeClr val="tx2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8639"/>
            <a:ext cx="3074765" cy="44306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9247" t="18992" r="8657" b="7919"/>
          <a:stretch/>
        </p:blipFill>
        <p:spPr>
          <a:xfrm>
            <a:off x="3615994" y="2497338"/>
            <a:ext cx="5215125" cy="371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22</a:t>
            </a:fld>
            <a:endParaRPr lang="es-ES_tradnl"/>
          </a:p>
        </p:txBody>
      </p:sp>
      <p:pic>
        <p:nvPicPr>
          <p:cNvPr id="4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395536" y="57249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699563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b="1" u="sng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ANEXO 2:</a:t>
            </a:r>
            <a:r>
              <a:rPr lang="es-ES_tradnl" sz="16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100" spc="-100" dirty="0" smtClean="0">
                <a:solidFill>
                  <a:schemeClr val="tx2"/>
                </a:solidFill>
              </a:rPr>
              <a:t>DECLARACIÓN DE RESPONSABILIDAD</a:t>
            </a:r>
            <a:endParaRPr lang="es-ES_tradnl" sz="1100" spc="-100" dirty="0">
              <a:solidFill>
                <a:schemeClr val="tx2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9944" y="1313490"/>
            <a:ext cx="8229600" cy="522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u="sng" dirty="0" smtClean="0"/>
              <a:t>FORMATO 2. SOLICITUD DE EXENCIONES SITUACIÓN DE URGENCIA</a:t>
            </a:r>
            <a:endParaRPr lang="es-ES_tradnl" sz="2000" u="sng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l="34644" t="23422" r="32872" b="17516"/>
          <a:stretch/>
        </p:blipFill>
        <p:spPr>
          <a:xfrm>
            <a:off x="907538" y="2174590"/>
            <a:ext cx="2952328" cy="4294295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28145" t="11417" r="26298" b="6836"/>
          <a:stretch/>
        </p:blipFill>
        <p:spPr>
          <a:xfrm>
            <a:off x="4932040" y="2174590"/>
            <a:ext cx="2952328" cy="42380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964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23</a:t>
            </a:fld>
            <a:endParaRPr lang="es-ES_tradnl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161090"/>
            <a:ext cx="8229600" cy="522630"/>
          </a:xfrm>
        </p:spPr>
        <p:txBody>
          <a:bodyPr>
            <a:normAutofit/>
          </a:bodyPr>
          <a:lstStyle/>
          <a:p>
            <a:r>
              <a:rPr lang="pt-PT" sz="2000" u="sng" dirty="0" smtClean="0"/>
              <a:t>FORMATO 1. SOLICITUD DE EXENCIONES</a:t>
            </a:r>
            <a:endParaRPr lang="es-ES_tradnl" sz="2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700808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b="1" u="sng" spc="-100" dirty="0">
                <a:solidFill>
                  <a:schemeClr val="tx2"/>
                </a:solidFill>
              </a:rPr>
              <a:t>ANEXO </a:t>
            </a:r>
            <a:r>
              <a:rPr lang="es-ES_tradnl" sz="1600" b="1" u="sng" spc="-100" dirty="0" smtClean="0">
                <a:solidFill>
                  <a:schemeClr val="tx2"/>
                </a:solidFill>
              </a:rPr>
              <a:t>3</a:t>
            </a:r>
            <a:r>
              <a:rPr lang="es-ES_tradnl" sz="1600" b="1" spc="-100" dirty="0" smtClean="0">
                <a:solidFill>
                  <a:schemeClr val="tx2"/>
                </a:solidFill>
              </a:rPr>
              <a:t>: </a:t>
            </a:r>
            <a:r>
              <a:rPr lang="es-ES_tradnl" sz="1100" spc="-100" dirty="0" smtClean="0">
                <a:solidFill>
                  <a:schemeClr val="tx2"/>
                </a:solidFill>
              </a:rPr>
              <a:t>FLOTA DE AERONAVES E INDICATIVOS DE LLAMADA</a:t>
            </a:r>
            <a:endParaRPr lang="es-ES_tradnl" sz="1100" spc="-100" dirty="0">
              <a:solidFill>
                <a:schemeClr val="tx2"/>
              </a:solidFill>
            </a:endParaRPr>
          </a:p>
        </p:txBody>
      </p:sp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063718"/>
            <a:ext cx="3235554" cy="467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8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24</a:t>
            </a:fld>
            <a:endParaRPr lang="es-ES_tradnl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161090"/>
            <a:ext cx="8229600" cy="5226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z="2000" u="sng" dirty="0"/>
              <a:t>FORMATO 1. SOLICITUD DE EXENCIONES</a:t>
            </a:r>
            <a:endParaRPr lang="es-ES_tradnl" sz="2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700808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b="1" u="sng" spc="-100" dirty="0">
                <a:solidFill>
                  <a:schemeClr val="tx2"/>
                </a:solidFill>
              </a:rPr>
              <a:t>ANEXO </a:t>
            </a:r>
            <a:r>
              <a:rPr lang="es-ES_tradnl" sz="1600" b="1" u="sng" spc="-100" dirty="0" smtClean="0">
                <a:solidFill>
                  <a:schemeClr val="tx2"/>
                </a:solidFill>
              </a:rPr>
              <a:t>4</a:t>
            </a:r>
            <a:r>
              <a:rPr lang="es-ES_tradnl" sz="1600" b="1" spc="-100" dirty="0" smtClean="0">
                <a:solidFill>
                  <a:schemeClr val="tx2"/>
                </a:solidFill>
              </a:rPr>
              <a:t>: </a:t>
            </a:r>
            <a:r>
              <a:rPr lang="es-ES_tradnl" sz="1100" spc="-100" dirty="0" smtClean="0">
                <a:solidFill>
                  <a:schemeClr val="tx2"/>
                </a:solidFill>
              </a:rPr>
              <a:t>RELACIÓN DE LICENCIAS DE PILOTOS.</a:t>
            </a:r>
            <a:endParaRPr lang="es-ES_tradnl" sz="1100" spc="-100" dirty="0">
              <a:solidFill>
                <a:schemeClr val="tx2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218" y="2039362"/>
            <a:ext cx="3251563" cy="469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25</a:t>
            </a:fld>
            <a:endParaRPr lang="es-ES_tradnl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161090"/>
            <a:ext cx="8229600" cy="522630"/>
          </a:xfrm>
        </p:spPr>
        <p:txBody>
          <a:bodyPr>
            <a:normAutofit/>
          </a:bodyPr>
          <a:lstStyle/>
          <a:p>
            <a:r>
              <a:rPr lang="pt-PT" sz="2000" u="sng" dirty="0" smtClean="0"/>
              <a:t>FORMATO 1. SOLICITUD DE EXENCIONES</a:t>
            </a:r>
            <a:endParaRPr lang="es-ES_tradnl" sz="2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700808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b="1" u="sng" spc="-100" dirty="0">
                <a:solidFill>
                  <a:schemeClr val="tx2"/>
                </a:solidFill>
              </a:rPr>
              <a:t>ANEXO </a:t>
            </a:r>
            <a:r>
              <a:rPr lang="es-ES_tradnl" sz="1600" b="1" u="sng" spc="-100" dirty="0" smtClean="0">
                <a:solidFill>
                  <a:schemeClr val="tx2"/>
                </a:solidFill>
              </a:rPr>
              <a:t>5</a:t>
            </a:r>
            <a:r>
              <a:rPr lang="es-ES_tradnl" sz="1600" b="1" spc="-100" dirty="0" smtClean="0">
                <a:solidFill>
                  <a:schemeClr val="tx2"/>
                </a:solidFill>
              </a:rPr>
              <a:t>:  </a:t>
            </a:r>
            <a:r>
              <a:rPr lang="es-ES_tradnl" sz="1100" spc="-100" dirty="0" smtClean="0">
                <a:solidFill>
                  <a:schemeClr val="tx2"/>
                </a:solidFill>
              </a:rPr>
              <a:t>DECLARACIÓN DE RESPONSABILIDAD.</a:t>
            </a:r>
            <a:endParaRPr lang="es-ES_tradnl" sz="1100" spc="-1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027483"/>
            <a:ext cx="8462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200" b="1" u="sng" dirty="0" smtClean="0">
                <a:solidFill>
                  <a:srgbClr val="FF0000"/>
                </a:solidFill>
              </a:rPr>
              <a:t>IMPORTANTE</a:t>
            </a:r>
            <a:r>
              <a:rPr lang="es-ES_tradnl" sz="1200" dirty="0" smtClean="0">
                <a:solidFill>
                  <a:srgbClr val="FF0000"/>
                </a:solidFill>
              </a:rPr>
              <a:t>: </a:t>
            </a:r>
            <a:r>
              <a:rPr lang="es-ES_tradnl" sz="1200" b="1" dirty="0">
                <a:solidFill>
                  <a:srgbClr val="FF0000"/>
                </a:solidFill>
              </a:rPr>
              <a:t>SÓLO</a:t>
            </a:r>
            <a:r>
              <a:rPr lang="es-ES_tradnl" sz="1200" dirty="0">
                <a:solidFill>
                  <a:srgbClr val="FF0000"/>
                </a:solidFill>
              </a:rPr>
              <a:t> se deberá cumplimentar este </a:t>
            </a:r>
            <a:r>
              <a:rPr lang="es-ES_tradnl" sz="1200" dirty="0" smtClean="0">
                <a:solidFill>
                  <a:srgbClr val="FF0000"/>
                </a:solidFill>
              </a:rPr>
              <a:t>Anexo cuando la Entidad Pública no preste directamente el servicio.</a:t>
            </a:r>
            <a:endParaRPr lang="es-ES_tradnl" sz="1600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28147" t="10872" r="26375" b="7181"/>
          <a:stretch/>
        </p:blipFill>
        <p:spPr>
          <a:xfrm>
            <a:off x="2998168" y="2497338"/>
            <a:ext cx="2978349" cy="429346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6255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PT" sz="4400" dirty="0" smtClean="0"/>
              <a:t>FORMATO 3.</a:t>
            </a:r>
            <a:br>
              <a:rPr lang="pt-PT" sz="4400" dirty="0" smtClean="0"/>
            </a:br>
            <a:r>
              <a:rPr lang="pt-PT" sz="4400" dirty="0" smtClean="0"/>
              <a:t>Solicitud AMPLIACIÓN DE EXENCIONES</a:t>
            </a:r>
            <a:endParaRPr lang="es-ES_tradnl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26</a:t>
            </a:fld>
            <a:endParaRPr lang="es-ES_tradnl"/>
          </a:p>
        </p:txBody>
      </p:sp>
      <p:pic>
        <p:nvPicPr>
          <p:cNvPr id="6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2143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PT" sz="4400" dirty="0" smtClean="0"/>
              <a:t>FORMATO 3.</a:t>
            </a:r>
            <a:br>
              <a:rPr lang="pt-PT" sz="4400" dirty="0" smtClean="0"/>
            </a:br>
            <a:r>
              <a:rPr lang="pt-PT" sz="4400" dirty="0" smtClean="0"/>
              <a:t>Solicitud AMPLIACIÓN DE EXENCIONES</a:t>
            </a:r>
            <a:endParaRPr lang="es-ES_tradnl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27</a:t>
            </a:fld>
            <a:endParaRPr lang="es-ES_tradnl"/>
          </a:p>
        </p:txBody>
      </p:sp>
      <p:pic>
        <p:nvPicPr>
          <p:cNvPr id="6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374238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¿</a:t>
            </a:r>
            <a:r>
              <a:rPr lang="pt-PT" b="1" dirty="0" smtClean="0"/>
              <a:t>Cuándo he de utilizar este formato?</a:t>
            </a:r>
          </a:p>
          <a:p>
            <a:pPr algn="just"/>
            <a:r>
              <a:rPr lang="pt-PT" dirty="0" smtClean="0"/>
              <a:t>Solicitud de ampliación de exenciones entendida como una modificación </a:t>
            </a:r>
            <a:r>
              <a:rPr lang="es-ES_tradnl" dirty="0" smtClean="0"/>
              <a:t>para </a:t>
            </a:r>
            <a:r>
              <a:rPr lang="es-ES_tradnl" dirty="0"/>
              <a:t>una determinada Operación Especial previamente concedida por resolución del Director General de Aviación </a:t>
            </a:r>
            <a:r>
              <a:rPr lang="es-ES_tradnl" dirty="0" smtClean="0"/>
              <a:t>Civil.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4169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28</a:t>
            </a:fld>
            <a:endParaRPr lang="es-ES_tradnl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161090"/>
            <a:ext cx="8229600" cy="522630"/>
          </a:xfrm>
        </p:spPr>
        <p:txBody>
          <a:bodyPr>
            <a:normAutofit/>
          </a:bodyPr>
          <a:lstStyle/>
          <a:p>
            <a:r>
              <a:rPr lang="pt-PT" sz="2000" u="sng" dirty="0" smtClean="0"/>
              <a:t>FORMATO 3. SOLICITUD AMPLIACIÓN DE EXENCIONES</a:t>
            </a:r>
            <a:endParaRPr lang="es-ES_tradnl" sz="2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204864"/>
            <a:ext cx="82296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SOLICITUD</a:t>
            </a:r>
          </a:p>
          <a:p>
            <a:endParaRPr lang="pt-PT" sz="1600" b="1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s-ES_tradnl" sz="1600" spc="-1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ANEXO 5: </a:t>
            </a:r>
            <a:r>
              <a:rPr lang="es-ES_tradnl" sz="1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DECLARACIÓN </a:t>
            </a:r>
            <a:r>
              <a:rPr lang="es-ES_tradnl" sz="1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es-ES_tradnl" sz="1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RESPONSABILIDAD </a:t>
            </a:r>
            <a:r>
              <a:rPr lang="es-ES_tradnl" sz="1200" i="1" spc="-100" dirty="0">
                <a:solidFill>
                  <a:srgbClr val="FF0000"/>
                </a:solidFill>
              </a:rPr>
              <a:t>(</a:t>
            </a:r>
            <a:r>
              <a:rPr lang="es-ES_tradnl" sz="1200" b="1" i="1" spc="-100" dirty="0">
                <a:solidFill>
                  <a:srgbClr val="FF0000"/>
                </a:solidFill>
              </a:rPr>
              <a:t>SÓLO</a:t>
            </a:r>
            <a:r>
              <a:rPr lang="es-ES_tradnl" sz="1200" i="1" spc="-100" dirty="0">
                <a:solidFill>
                  <a:srgbClr val="FF0000"/>
                </a:solidFill>
              </a:rPr>
              <a:t> se deberá cumplimentar este Anexo cuando la Entidad Pública no preste directamente el servicio)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sz="1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s-ES_tradnl" sz="1600" b="1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es-ES_tradnl" sz="1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3774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29</a:t>
            </a:fld>
            <a:endParaRPr lang="es-ES_tradnl"/>
          </a:p>
        </p:txBody>
      </p:sp>
      <p:pic>
        <p:nvPicPr>
          <p:cNvPr id="4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161090"/>
            <a:ext cx="8229600" cy="522630"/>
          </a:xfrm>
        </p:spPr>
        <p:txBody>
          <a:bodyPr>
            <a:normAutofit/>
          </a:bodyPr>
          <a:lstStyle/>
          <a:p>
            <a:r>
              <a:rPr lang="pt-PT" sz="2000" u="sng" dirty="0" smtClean="0"/>
              <a:t>FORMATO 3. SOLICITUD AMPLIACIÓN DE EXENCIONES</a:t>
            </a:r>
            <a:endParaRPr lang="es-ES_tradnl" sz="2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700808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b="1" u="sng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SOLICITUD</a:t>
            </a:r>
            <a:endParaRPr lang="es-ES_tradnl" u="sng" dirty="0"/>
          </a:p>
        </p:txBody>
      </p:sp>
      <p:grpSp>
        <p:nvGrpSpPr>
          <p:cNvPr id="7" name="Grupo 6"/>
          <p:cNvGrpSpPr/>
          <p:nvPr/>
        </p:nvGrpSpPr>
        <p:grpSpPr>
          <a:xfrm>
            <a:off x="439652" y="2356500"/>
            <a:ext cx="2832687" cy="3816424"/>
            <a:chOff x="439652" y="2356500"/>
            <a:chExt cx="2832687" cy="3816424"/>
          </a:xfrm>
        </p:grpSpPr>
        <p:pic>
          <p:nvPicPr>
            <p:cNvPr id="14" name="Picture 13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652" y="2356500"/>
              <a:ext cx="2832687" cy="38164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Picture 8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509"/>
            <a:stretch/>
          </p:blipFill>
          <p:spPr>
            <a:xfrm>
              <a:off x="439652" y="2356500"/>
              <a:ext cx="2832687" cy="186458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/>
          <a:srcRect l="5704" t="11610" r="3931" b="5704"/>
          <a:stretch/>
        </p:blipFill>
        <p:spPr>
          <a:xfrm>
            <a:off x="3589857" y="2356500"/>
            <a:ext cx="5249134" cy="38164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210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pic>
        <p:nvPicPr>
          <p:cNvPr id="6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3</a:t>
            </a:fld>
            <a:endParaRPr lang="es-ES_tradnl"/>
          </a:p>
        </p:txBody>
      </p:sp>
      <p:sp>
        <p:nvSpPr>
          <p:cNvPr id="4" name="TextBox 3"/>
          <p:cNvSpPr txBox="1"/>
          <p:nvPr/>
        </p:nvSpPr>
        <p:spPr>
          <a:xfrm>
            <a:off x="539552" y="2276872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b="1" u="sng" dirty="0" smtClean="0">
                <a:solidFill>
                  <a:srgbClr val="FF0000"/>
                </a:solidFill>
              </a:rPr>
              <a:t>MUY IMPORTANTE: </a:t>
            </a:r>
          </a:p>
          <a:p>
            <a:pPr algn="just"/>
            <a:endParaRPr lang="pt-PT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rgbClr val="FF0000"/>
                </a:solidFill>
              </a:rPr>
              <a:t>CADA FORMATO DEBERÁ SER CUMPLIMENTADO Y PRESENTADO POR LA ENTIDAD PÚBLICA, RESPONSABLE DE LA PRESTACIÓN DEL SERVICIO.</a:t>
            </a:r>
          </a:p>
          <a:p>
            <a:pPr algn="just"/>
            <a:endParaRPr lang="pt-PT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rgbClr val="FF0000"/>
                </a:solidFill>
              </a:rPr>
              <a:t>CADA FORMATO DE SOLICITUD SE CUMPLIMENTARÁ PARA UNA OPERACIÓN ESPECIAL Y POR UN OPERADOR AÉREO (EN CASO DE QUE LA ENTIDAD PÚBLICA NO PRESTE EL SERVICIO DIRECTAMENTE).</a:t>
            </a:r>
            <a:endParaRPr lang="es-ES_trad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30</a:t>
            </a:fld>
            <a:endParaRPr lang="es-ES_tradnl"/>
          </a:p>
        </p:txBody>
      </p:sp>
      <p:pic>
        <p:nvPicPr>
          <p:cNvPr id="4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161090"/>
            <a:ext cx="8229600" cy="522630"/>
          </a:xfrm>
        </p:spPr>
        <p:txBody>
          <a:bodyPr>
            <a:normAutofit/>
          </a:bodyPr>
          <a:lstStyle/>
          <a:p>
            <a:r>
              <a:rPr lang="pt-PT" sz="2000" u="sng" dirty="0" smtClean="0"/>
              <a:t>FORMATO 3. SOLICITUD AMPLIACIÓN DE EXENCIONES</a:t>
            </a:r>
            <a:endParaRPr lang="es-ES_tradnl" sz="2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700808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b="1" u="sng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SOLICITUD</a:t>
            </a:r>
            <a:endParaRPr lang="es-ES_tradnl" u="sng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/>
          <a:srcRect l="26375" t="7918" r="24603" b="4965"/>
          <a:stretch/>
        </p:blipFill>
        <p:spPr>
          <a:xfrm>
            <a:off x="2915816" y="2354634"/>
            <a:ext cx="2922634" cy="41550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704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31</a:t>
            </a:fld>
            <a:endParaRPr lang="es-ES_tradnl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161090"/>
            <a:ext cx="8229600" cy="522630"/>
          </a:xfrm>
        </p:spPr>
        <p:txBody>
          <a:bodyPr>
            <a:normAutofit/>
          </a:bodyPr>
          <a:lstStyle/>
          <a:p>
            <a:r>
              <a:rPr lang="pt-PT" sz="2000" u="sng" dirty="0" smtClean="0"/>
              <a:t>FORMATO 3. SOLICITUD AMPLIACIÓN DE EXENCIONES</a:t>
            </a:r>
            <a:endParaRPr lang="es-ES_tradnl" sz="20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699563"/>
            <a:ext cx="8229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b="1" u="sng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ANEXO 5:</a:t>
            </a:r>
            <a:r>
              <a:rPr lang="es-ES_tradnl" sz="16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100" spc="-100" dirty="0" smtClean="0">
                <a:solidFill>
                  <a:schemeClr val="tx2"/>
                </a:solidFill>
              </a:rPr>
              <a:t>DECLARACIÓN DE RESPONSABILIDAD</a:t>
            </a:r>
            <a:endParaRPr lang="es-ES_tradnl" sz="1100" spc="-1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_tradnl" sz="1100" spc="-1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027483"/>
            <a:ext cx="8462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200" b="1" u="sng" dirty="0" smtClean="0">
                <a:solidFill>
                  <a:srgbClr val="FF0000"/>
                </a:solidFill>
              </a:rPr>
              <a:t>IMPORTANTE</a:t>
            </a:r>
            <a:r>
              <a:rPr lang="es-ES_tradnl" sz="1200" dirty="0" smtClean="0">
                <a:solidFill>
                  <a:srgbClr val="FF0000"/>
                </a:solidFill>
              </a:rPr>
              <a:t>: </a:t>
            </a:r>
            <a:r>
              <a:rPr lang="es-ES_tradnl" sz="1200" b="1" dirty="0">
                <a:solidFill>
                  <a:srgbClr val="FF0000"/>
                </a:solidFill>
              </a:rPr>
              <a:t>SÓLO</a:t>
            </a:r>
            <a:r>
              <a:rPr lang="es-ES_tradnl" sz="1200" dirty="0">
                <a:solidFill>
                  <a:srgbClr val="FF0000"/>
                </a:solidFill>
              </a:rPr>
              <a:t> se deberá cumplimentar este </a:t>
            </a:r>
            <a:r>
              <a:rPr lang="es-ES_tradnl" sz="1200" dirty="0" smtClean="0">
                <a:solidFill>
                  <a:srgbClr val="FF0000"/>
                </a:solidFill>
              </a:rPr>
              <a:t>Anexo cuando la Entidad Pública no preste directamente el servicio.</a:t>
            </a:r>
            <a:endParaRPr lang="es-ES_tradnl" sz="1600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29328" t="12348" r="27556" b="9395"/>
          <a:stretch/>
        </p:blipFill>
        <p:spPr>
          <a:xfrm>
            <a:off x="2627784" y="2382957"/>
            <a:ext cx="2876244" cy="41764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98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PT" dirty="0" smtClean="0"/>
              <a:t>NOTIFICACIONES</a:t>
            </a:r>
            <a:endParaRPr lang="es-ES_trad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32</a:t>
            </a:fld>
            <a:endParaRPr lang="es-ES_tradnl"/>
          </a:p>
        </p:txBody>
      </p:sp>
      <p:pic>
        <p:nvPicPr>
          <p:cNvPr id="6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348691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PT" sz="3600" dirty="0" smtClean="0"/>
              <a:t>FORMATO 4.</a:t>
            </a:r>
            <a:br>
              <a:rPr lang="pt-PT" sz="3600" dirty="0" smtClean="0"/>
            </a:br>
            <a:r>
              <a:rPr lang="pt-PT" sz="3600" dirty="0" smtClean="0"/>
              <a:t>NOTIFICACIÓN DE REDUCCIÓN DE EXENCIONES</a:t>
            </a:r>
            <a:endParaRPr lang="es-ES_tradnl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33</a:t>
            </a:fld>
            <a:endParaRPr lang="es-ES_tradnl"/>
          </a:p>
        </p:txBody>
      </p:sp>
      <p:pic>
        <p:nvPicPr>
          <p:cNvPr id="6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420710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PT" sz="3600" dirty="0" smtClean="0"/>
              <a:t>FORMATO 4.</a:t>
            </a:r>
            <a:br>
              <a:rPr lang="pt-PT" sz="3600" dirty="0" smtClean="0"/>
            </a:br>
            <a:r>
              <a:rPr lang="pt-PT" sz="3600" dirty="0" smtClean="0"/>
              <a:t>NOTIFICACIÓN DE REDUCCIÓN DE EXENCIONES</a:t>
            </a:r>
            <a:endParaRPr lang="es-ES_tradnl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34</a:t>
            </a:fld>
            <a:endParaRPr lang="es-ES_tradnl"/>
          </a:p>
        </p:txBody>
      </p:sp>
      <p:pic>
        <p:nvPicPr>
          <p:cNvPr id="6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3742384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¿</a:t>
            </a:r>
            <a:r>
              <a:rPr lang="pt-PT" b="1" dirty="0" smtClean="0"/>
              <a:t>Cuándo he de utilizar este formato?</a:t>
            </a:r>
          </a:p>
          <a:p>
            <a:pPr algn="just"/>
            <a:r>
              <a:rPr lang="pt-PT" dirty="0" smtClean="0"/>
              <a:t>Notificar </a:t>
            </a:r>
            <a:r>
              <a:rPr lang="es-ES_tradnl" dirty="0" smtClean="0"/>
              <a:t>la </a:t>
            </a:r>
            <a:r>
              <a:rPr lang="es-ES_tradnl" dirty="0"/>
              <a:t>reducción de </a:t>
            </a:r>
            <a:r>
              <a:rPr lang="es-ES_tradnl" dirty="0" smtClean="0"/>
              <a:t>la necesidad de exenciones para </a:t>
            </a:r>
            <a:r>
              <a:rPr lang="es-ES_tradnl" dirty="0"/>
              <a:t>una determinada Operación </a:t>
            </a:r>
            <a:r>
              <a:rPr lang="es-ES_tradnl" dirty="0" smtClean="0"/>
              <a:t>Especial.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388843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35</a:t>
            </a:fld>
            <a:endParaRPr lang="es-ES_tradnl"/>
          </a:p>
        </p:txBody>
      </p:sp>
      <p:pic>
        <p:nvPicPr>
          <p:cNvPr id="4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161090"/>
            <a:ext cx="8229600" cy="522630"/>
          </a:xfrm>
        </p:spPr>
        <p:txBody>
          <a:bodyPr>
            <a:normAutofit/>
          </a:bodyPr>
          <a:lstStyle/>
          <a:p>
            <a:r>
              <a:rPr lang="pt-PT" sz="2000" u="sng" dirty="0" smtClean="0"/>
              <a:t>FORMATO 4. NOTIFICACIÓN DE REDUCCIÓN DE EXENCIONES</a:t>
            </a:r>
            <a:endParaRPr lang="es-ES_tradnl" sz="2000" u="sng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28425" t="11301" r="26244" b="7328"/>
          <a:stretch/>
        </p:blipFill>
        <p:spPr>
          <a:xfrm>
            <a:off x="2746140" y="1639315"/>
            <a:ext cx="3488989" cy="495803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1483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PT" sz="3600" dirty="0" smtClean="0"/>
              <a:t>FORMATO 5.</a:t>
            </a:r>
            <a:br>
              <a:rPr lang="pt-PT" sz="3600" dirty="0" smtClean="0"/>
            </a:br>
            <a:r>
              <a:rPr lang="pt-PT" sz="3600" dirty="0" smtClean="0"/>
              <a:t>NOTIFICACIÓN DE PRÓRROGA</a:t>
            </a:r>
            <a:endParaRPr lang="es-ES_tradnl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36</a:t>
            </a:fld>
            <a:endParaRPr lang="es-ES_tradnl"/>
          </a:p>
        </p:txBody>
      </p:sp>
      <p:pic>
        <p:nvPicPr>
          <p:cNvPr id="6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193613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PT" sz="3600" dirty="0" smtClean="0"/>
              <a:t>FORMATO 5.</a:t>
            </a:r>
            <a:br>
              <a:rPr lang="pt-PT" sz="3600" dirty="0" smtClean="0"/>
            </a:br>
            <a:r>
              <a:rPr lang="pt-PT" sz="3600" dirty="0" smtClean="0"/>
              <a:t>NOTIFICACIÓN DE PRÓRROGA</a:t>
            </a:r>
            <a:endParaRPr lang="es-ES_tradnl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37</a:t>
            </a:fld>
            <a:endParaRPr lang="es-ES_tradnl"/>
          </a:p>
        </p:txBody>
      </p:sp>
      <p:pic>
        <p:nvPicPr>
          <p:cNvPr id="6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374238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¿</a:t>
            </a:r>
            <a:r>
              <a:rPr lang="pt-PT" b="1" dirty="0" smtClean="0"/>
              <a:t>Cuándo he de utilizar este formato?</a:t>
            </a:r>
          </a:p>
          <a:p>
            <a:pPr algn="just"/>
            <a:r>
              <a:rPr lang="pt-PT" dirty="0" smtClean="0"/>
              <a:t>Notificar </a:t>
            </a:r>
            <a:r>
              <a:rPr lang="pt-PT" dirty="0"/>
              <a:t>la</a:t>
            </a:r>
            <a:r>
              <a:rPr lang="es-ES_tradnl" dirty="0"/>
              <a:t> prórroga del </a:t>
            </a:r>
            <a:r>
              <a:rPr lang="es-ES_tradnl" dirty="0" smtClean="0"/>
              <a:t>alcance temporal </a:t>
            </a:r>
            <a:r>
              <a:rPr lang="es-ES_tradnl" dirty="0"/>
              <a:t>de </a:t>
            </a:r>
            <a:r>
              <a:rPr lang="es-ES_tradnl" dirty="0" smtClean="0"/>
              <a:t>las exenciones </a:t>
            </a:r>
            <a:r>
              <a:rPr lang="es-ES_tradnl" dirty="0"/>
              <a:t>concedidas para la Operación Especial en concreto </a:t>
            </a:r>
            <a:r>
              <a:rPr lang="es-ES_tradnl" dirty="0" smtClean="0"/>
              <a:t>debido a la ampliación de los contratos entre la Entidad Pública y el/los operador/es aéreos.</a:t>
            </a:r>
          </a:p>
        </p:txBody>
      </p:sp>
    </p:spTree>
    <p:extLst>
      <p:ext uri="{BB962C8B-B14F-4D97-AF65-F5344CB8AC3E}">
        <p14:creationId xmlns:p14="http://schemas.microsoft.com/office/powerpoint/2010/main" val="296827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38</a:t>
            </a:fld>
            <a:endParaRPr lang="es-ES_tradnl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161090"/>
            <a:ext cx="8229600" cy="522630"/>
          </a:xfrm>
        </p:spPr>
        <p:txBody>
          <a:bodyPr>
            <a:normAutofit/>
          </a:bodyPr>
          <a:lstStyle/>
          <a:p>
            <a:r>
              <a:rPr lang="pt-PT" sz="2000" u="sng" dirty="0" smtClean="0"/>
              <a:t>FORMATO 5. NOTIFICACIÓN DE PRÓRROGA</a:t>
            </a:r>
            <a:endParaRPr lang="es-ES_tradnl" sz="2000" u="sng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27556" t="9395" r="25195" b="5703"/>
          <a:stretch/>
        </p:blipFill>
        <p:spPr>
          <a:xfrm>
            <a:off x="2807804" y="1709928"/>
            <a:ext cx="3528392" cy="507206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4609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504" y="1371601"/>
            <a:ext cx="8856984" cy="1913384"/>
          </a:xfrm>
        </p:spPr>
        <p:txBody>
          <a:bodyPr/>
          <a:lstStyle/>
          <a:p>
            <a:pPr algn="ctr"/>
            <a:r>
              <a:rPr lang="pt-PT" sz="3200" dirty="0" smtClean="0"/>
              <a:t>FORMATO 6:</a:t>
            </a:r>
            <a:br>
              <a:rPr lang="pt-PT" sz="3200" dirty="0" smtClean="0"/>
            </a:br>
            <a:r>
              <a:rPr lang="es-ES" sz="3200" dirty="0" smtClean="0"/>
              <a:t>Notificación </a:t>
            </a:r>
            <a:r>
              <a:rPr lang="es-ES" sz="3200" dirty="0"/>
              <a:t>de actualización en la relación de las aeronaves </a:t>
            </a:r>
            <a:endParaRPr lang="es-ES_tradnl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39</a:t>
            </a:fld>
            <a:endParaRPr lang="es-ES_tradnl"/>
          </a:p>
        </p:txBody>
      </p:sp>
      <p:pic>
        <p:nvPicPr>
          <p:cNvPr id="6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110577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PT" dirty="0" smtClean="0"/>
              <a:t>ACCESO A FORMATOS</a:t>
            </a:r>
            <a:endParaRPr lang="es-ES_trad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4</a:t>
            </a:fld>
            <a:endParaRPr lang="es-ES_tradnl"/>
          </a:p>
        </p:txBody>
      </p:sp>
      <p:pic>
        <p:nvPicPr>
          <p:cNvPr id="6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4648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PT" sz="2800" dirty="0" smtClean="0"/>
              <a:t>FORMATO 6.</a:t>
            </a:r>
            <a:br>
              <a:rPr lang="pt-PT" sz="2800" dirty="0" smtClean="0"/>
            </a:br>
            <a:r>
              <a:rPr lang="pt-PT" sz="2800" dirty="0" smtClean="0"/>
              <a:t>NOTIFICACIÓN DE CAMBIO EN LA RELACIÓN DE AERONAVES</a:t>
            </a:r>
            <a:endParaRPr lang="es-ES_tradnl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40</a:t>
            </a:fld>
            <a:endParaRPr lang="es-ES_tradnl"/>
          </a:p>
        </p:txBody>
      </p:sp>
      <p:pic>
        <p:nvPicPr>
          <p:cNvPr id="6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374238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¿</a:t>
            </a:r>
            <a:r>
              <a:rPr lang="pt-PT" b="1" dirty="0" smtClean="0"/>
              <a:t>Cuándo he de utilizar este formato?</a:t>
            </a:r>
          </a:p>
          <a:p>
            <a:pPr algn="just"/>
            <a:r>
              <a:rPr lang="pt-PT" dirty="0" smtClean="0"/>
              <a:t>Notificar </a:t>
            </a:r>
            <a:r>
              <a:rPr lang="pt-PT" dirty="0"/>
              <a:t>la</a:t>
            </a:r>
            <a:r>
              <a:rPr lang="es-ES_tradnl" dirty="0"/>
              <a:t> </a:t>
            </a:r>
            <a:r>
              <a:rPr lang="es-ES_tradnl" dirty="0" smtClean="0"/>
              <a:t>actualización de la información sobre las aeronaves relacionadas con la Operación Especial asociadas a las Resoluciones firmadas por el Director General de Aviación Civil.</a:t>
            </a:r>
          </a:p>
        </p:txBody>
      </p:sp>
    </p:spTree>
    <p:extLst>
      <p:ext uri="{BB962C8B-B14F-4D97-AF65-F5344CB8AC3E}">
        <p14:creationId xmlns:p14="http://schemas.microsoft.com/office/powerpoint/2010/main" val="238602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41</a:t>
            </a:fld>
            <a:endParaRPr lang="es-ES_tradnl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161090"/>
            <a:ext cx="8229600" cy="522630"/>
          </a:xfrm>
        </p:spPr>
        <p:txBody>
          <a:bodyPr>
            <a:normAutofit/>
          </a:bodyPr>
          <a:lstStyle/>
          <a:p>
            <a:r>
              <a:rPr lang="pt-PT" sz="1600" u="sng" dirty="0" smtClean="0"/>
              <a:t>FORMATO  6. </a:t>
            </a:r>
            <a:r>
              <a:rPr lang="pt-PT" sz="1400" dirty="0"/>
              <a:t>NOTIFICACIÓN DE CAMBIO EN LA RELACIÓN DE AERONAVES</a:t>
            </a:r>
            <a:endParaRPr lang="es-ES_tradnl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700808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b="1" u="sng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NOTIFICACIÓN</a:t>
            </a:r>
            <a:endParaRPr lang="es-ES_tradnl" u="sng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28147" t="8657" r="25194" b="5703"/>
          <a:stretch/>
        </p:blipFill>
        <p:spPr>
          <a:xfrm>
            <a:off x="1115616" y="2152434"/>
            <a:ext cx="2997062" cy="440074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26375" t="10871" r="25194" b="4965"/>
          <a:stretch/>
        </p:blipFill>
        <p:spPr>
          <a:xfrm>
            <a:off x="4980402" y="2151689"/>
            <a:ext cx="3172998" cy="441124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1063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PT" sz="2800" dirty="0" smtClean="0"/>
              <a:t>FORMATO 7.</a:t>
            </a:r>
            <a:br>
              <a:rPr lang="pt-PT" sz="2800" dirty="0" smtClean="0"/>
            </a:br>
            <a:r>
              <a:rPr lang="pt-PT" sz="2800" dirty="0" smtClean="0"/>
              <a:t>NOTIFICACIÓN DE CAMBIO EN LA RELACIÓN DE LICENCIAS DE PILOTOS</a:t>
            </a:r>
            <a:endParaRPr lang="es-ES_tradnl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42</a:t>
            </a:fld>
            <a:endParaRPr lang="es-ES_tradnl"/>
          </a:p>
        </p:txBody>
      </p:sp>
      <p:pic>
        <p:nvPicPr>
          <p:cNvPr id="6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374238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¿</a:t>
            </a:r>
            <a:r>
              <a:rPr lang="pt-PT" b="1" dirty="0" smtClean="0"/>
              <a:t>Cuándo he de utilizar este formato?</a:t>
            </a:r>
          </a:p>
          <a:p>
            <a:pPr algn="just"/>
            <a:r>
              <a:rPr lang="pt-PT" dirty="0" smtClean="0"/>
              <a:t>Notificar </a:t>
            </a:r>
            <a:r>
              <a:rPr lang="pt-PT" dirty="0"/>
              <a:t>la</a:t>
            </a:r>
            <a:r>
              <a:rPr lang="es-ES_tradnl" dirty="0"/>
              <a:t> </a:t>
            </a:r>
            <a:r>
              <a:rPr lang="es-ES_tradnl" dirty="0" smtClean="0"/>
              <a:t>actualización de la información sobre las licencias de pilotos relacionadas con la Operación Especial asociadas a las Resoluciones firmadas por el Director General de Aviación Civil.</a:t>
            </a:r>
          </a:p>
        </p:txBody>
      </p:sp>
    </p:spTree>
    <p:extLst>
      <p:ext uri="{BB962C8B-B14F-4D97-AF65-F5344CB8AC3E}">
        <p14:creationId xmlns:p14="http://schemas.microsoft.com/office/powerpoint/2010/main" val="110576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43</a:t>
            </a:fld>
            <a:endParaRPr lang="es-ES_tradnl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161090"/>
            <a:ext cx="8229600" cy="522630"/>
          </a:xfrm>
        </p:spPr>
        <p:txBody>
          <a:bodyPr>
            <a:normAutofit/>
          </a:bodyPr>
          <a:lstStyle/>
          <a:p>
            <a:r>
              <a:rPr lang="pt-PT" sz="1600" u="sng" dirty="0" smtClean="0"/>
              <a:t>FORMATO  7. </a:t>
            </a:r>
            <a:r>
              <a:rPr lang="pt-PT" sz="1600" dirty="0"/>
              <a:t>NOTIFICACIÓN DE CAMBIO EN LA RELACIÓN DE LICENCIAS DE PILOTOS</a:t>
            </a:r>
            <a:endParaRPr lang="es-ES_tradnl" sz="16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700808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b="1" u="sng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NOTIFICACIÓN</a:t>
            </a:r>
            <a:endParaRPr lang="es-ES_tradnl" u="sng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26375" t="10872" r="23422" b="4965"/>
          <a:stretch/>
        </p:blipFill>
        <p:spPr>
          <a:xfrm>
            <a:off x="971600" y="2151689"/>
            <a:ext cx="3263911" cy="437748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l="26375" t="7919" r="22832" b="4227"/>
          <a:stretch/>
        </p:blipFill>
        <p:spPr>
          <a:xfrm>
            <a:off x="5004048" y="2149163"/>
            <a:ext cx="3165382" cy="438000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7607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44</a:t>
            </a:fld>
            <a:endParaRPr lang="es-ES_tradnl"/>
          </a:p>
        </p:txBody>
      </p:sp>
      <p:pic>
        <p:nvPicPr>
          <p:cNvPr id="5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437477" y="431805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37477" y="1502720"/>
            <a:ext cx="85990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s-ES" sz="48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FORMATOS ASOCIADOS </a:t>
            </a:r>
            <a:r>
              <a:rPr lang="pt-PT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LAS CARTAS DE EXENCIONES/ </a:t>
            </a:r>
            <a:r>
              <a:rPr lang="pt-PT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OPERACIONALES</a:t>
            </a:r>
            <a:endParaRPr lang="pt-PT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437477" y="4653136"/>
            <a:ext cx="83955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88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PT" sz="2800" dirty="0" smtClean="0"/>
              <a:t>FORMATO 8.</a:t>
            </a:r>
            <a:br>
              <a:rPr lang="pt-PT" sz="2800" dirty="0" smtClean="0"/>
            </a:br>
            <a:r>
              <a:rPr lang="pt-PT" sz="2800" dirty="0" smtClean="0"/>
              <a:t>NOTIFICACIÓN DE CAMBIO EN LA RELACIÓN DE LICENCIAS DE AERONAVES</a:t>
            </a:r>
            <a:endParaRPr lang="es-ES_tradnl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45</a:t>
            </a:fld>
            <a:endParaRPr lang="es-ES_tradnl"/>
          </a:p>
        </p:txBody>
      </p:sp>
      <p:pic>
        <p:nvPicPr>
          <p:cNvPr id="6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374238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¿</a:t>
            </a:r>
            <a:r>
              <a:rPr lang="pt-PT" b="1" dirty="0" smtClean="0"/>
              <a:t>Cuándo he de utilizar este formato?</a:t>
            </a:r>
          </a:p>
          <a:p>
            <a:pPr algn="just"/>
            <a:r>
              <a:rPr lang="pt-PT" dirty="0" smtClean="0"/>
              <a:t>Notificar </a:t>
            </a:r>
            <a:r>
              <a:rPr lang="pt-PT" dirty="0"/>
              <a:t>la</a:t>
            </a:r>
            <a:r>
              <a:rPr lang="es-ES_tradnl" dirty="0"/>
              <a:t> </a:t>
            </a:r>
            <a:r>
              <a:rPr lang="es-ES_tradnl" dirty="0" smtClean="0"/>
              <a:t>actualización de la información sobre las aeronaves relacionadas con la Operación Especial asociadas a las Cartas de Exenciones u Operacionales.</a:t>
            </a:r>
          </a:p>
        </p:txBody>
      </p:sp>
    </p:spTree>
    <p:extLst>
      <p:ext uri="{BB962C8B-B14F-4D97-AF65-F5344CB8AC3E}">
        <p14:creationId xmlns:p14="http://schemas.microsoft.com/office/powerpoint/2010/main" val="203118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46</a:t>
            </a:fld>
            <a:endParaRPr lang="es-ES_tradnl"/>
          </a:p>
        </p:txBody>
      </p:sp>
      <p:pic>
        <p:nvPicPr>
          <p:cNvPr id="4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161090"/>
            <a:ext cx="8229600" cy="522630"/>
          </a:xfrm>
        </p:spPr>
        <p:txBody>
          <a:bodyPr>
            <a:normAutofit/>
          </a:bodyPr>
          <a:lstStyle/>
          <a:p>
            <a:r>
              <a:rPr lang="pt-PT" sz="1600" u="sng" dirty="0" smtClean="0"/>
              <a:t>FORMATO  8. </a:t>
            </a:r>
            <a:r>
              <a:rPr lang="pt-PT" sz="1400" dirty="0"/>
              <a:t>NOTIFICACIÓN DE CAMBIO EN LA RELACIÓN DE AERONAVES</a:t>
            </a:r>
            <a:endParaRPr lang="es-ES_tradnl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700808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b="1" u="sng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NOTIFICACIÓN</a:t>
            </a:r>
            <a:endParaRPr lang="es-ES_tradnl" u="sng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/>
          <a:srcRect l="26965" t="9395" r="25194" b="5704"/>
          <a:stretch/>
        </p:blipFill>
        <p:spPr>
          <a:xfrm>
            <a:off x="1259632" y="2033606"/>
            <a:ext cx="3384376" cy="480497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/>
          <a:srcRect l="26965" t="8658" r="25194" b="5702"/>
          <a:stretch/>
        </p:blipFill>
        <p:spPr>
          <a:xfrm>
            <a:off x="5198266" y="2063718"/>
            <a:ext cx="3334174" cy="477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PT" sz="2800" dirty="0" smtClean="0"/>
              <a:t>FORMATO </a:t>
            </a:r>
            <a:r>
              <a:rPr lang="pt-PT" sz="2800" dirty="0"/>
              <a:t>9</a:t>
            </a:r>
            <a:r>
              <a:rPr lang="pt-PT" sz="2800" dirty="0" smtClean="0"/>
              <a:t>.</a:t>
            </a:r>
            <a:br>
              <a:rPr lang="pt-PT" sz="2800" dirty="0" smtClean="0"/>
            </a:br>
            <a:r>
              <a:rPr lang="pt-PT" sz="2800" dirty="0" smtClean="0"/>
              <a:t>NOTIFICACIÓN DE CAMBIO EN LA RELACIÓN DE las LICENCIAS de pilotos</a:t>
            </a:r>
            <a:endParaRPr lang="es-ES_tradnl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47</a:t>
            </a:fld>
            <a:endParaRPr lang="es-ES_tradnl"/>
          </a:p>
        </p:txBody>
      </p:sp>
      <p:pic>
        <p:nvPicPr>
          <p:cNvPr id="6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374238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¿</a:t>
            </a:r>
            <a:r>
              <a:rPr lang="pt-PT" b="1" dirty="0" smtClean="0"/>
              <a:t>Cuándo he de utilizar este formato?</a:t>
            </a:r>
          </a:p>
          <a:p>
            <a:pPr algn="just"/>
            <a:r>
              <a:rPr lang="pt-PT" dirty="0" smtClean="0"/>
              <a:t>Notificar </a:t>
            </a:r>
            <a:r>
              <a:rPr lang="pt-PT" dirty="0"/>
              <a:t>la</a:t>
            </a:r>
            <a:r>
              <a:rPr lang="es-ES_tradnl" dirty="0"/>
              <a:t> </a:t>
            </a:r>
            <a:r>
              <a:rPr lang="es-ES_tradnl" dirty="0" smtClean="0"/>
              <a:t>actualización de la información sobre las licencias de pilotos relacionadas con la Operación Especial asociadas a las Cartas de Exenciones u Operacionales.</a:t>
            </a:r>
          </a:p>
        </p:txBody>
      </p:sp>
    </p:spTree>
    <p:extLst>
      <p:ext uri="{BB962C8B-B14F-4D97-AF65-F5344CB8AC3E}">
        <p14:creationId xmlns:p14="http://schemas.microsoft.com/office/powerpoint/2010/main" val="21201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48</a:t>
            </a:fld>
            <a:endParaRPr lang="es-ES_tradnl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161090"/>
            <a:ext cx="8229600" cy="522630"/>
          </a:xfrm>
        </p:spPr>
        <p:txBody>
          <a:bodyPr>
            <a:normAutofit/>
          </a:bodyPr>
          <a:lstStyle/>
          <a:p>
            <a:r>
              <a:rPr lang="pt-PT" sz="1600" u="sng" dirty="0" smtClean="0"/>
              <a:t>FORMATO  </a:t>
            </a:r>
            <a:r>
              <a:rPr lang="pt-PT" sz="1600" u="sng" dirty="0"/>
              <a:t>9</a:t>
            </a:r>
            <a:r>
              <a:rPr lang="pt-PT" sz="1600" u="sng" dirty="0" smtClean="0"/>
              <a:t>. </a:t>
            </a:r>
            <a:r>
              <a:rPr lang="pt-PT" sz="1400" dirty="0"/>
              <a:t>NOTIFICACIÓN DE CAMBIO EN LA RELACIÓN </a:t>
            </a:r>
            <a:r>
              <a:rPr lang="pt-PT" sz="1400" dirty="0" smtClean="0"/>
              <a:t> A  LAS LICENCIAS DE PILOTOS</a:t>
            </a:r>
            <a:endParaRPr lang="es-ES_tradnl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700808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b="1" u="sng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NOTIFICACIÓN</a:t>
            </a:r>
            <a:endParaRPr lang="es-ES_tradnl" u="sng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27556" t="10134" r="25195" b="5703"/>
          <a:stretch/>
        </p:blipFill>
        <p:spPr>
          <a:xfrm>
            <a:off x="1049757" y="2063718"/>
            <a:ext cx="3234211" cy="460875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l="27556" t="9395" r="25194" b="6442"/>
          <a:stretch/>
        </p:blipFill>
        <p:spPr>
          <a:xfrm>
            <a:off x="4932040" y="2057791"/>
            <a:ext cx="3238371" cy="46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PT" sz="4800" dirty="0" smtClean="0"/>
              <a:t>PERIODO DE TRANSICIÓN</a:t>
            </a:r>
            <a:endParaRPr lang="es-ES_tradnl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49</a:t>
            </a:fld>
            <a:endParaRPr lang="es-ES_tradnl"/>
          </a:p>
        </p:txBody>
      </p:sp>
      <p:pic>
        <p:nvPicPr>
          <p:cNvPr id="6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134183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1090"/>
            <a:ext cx="8229600" cy="522630"/>
          </a:xfrm>
        </p:spPr>
        <p:txBody>
          <a:bodyPr>
            <a:normAutofit/>
          </a:bodyPr>
          <a:lstStyle/>
          <a:p>
            <a:r>
              <a:rPr lang="pt-PT" sz="2000" u="sng" dirty="0" smtClean="0"/>
              <a:t>ACCESO A FORMATOS</a:t>
            </a:r>
            <a:endParaRPr lang="es-ES_tradnl" sz="20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5</a:t>
            </a:fld>
            <a:endParaRPr lang="es-ES_tradnl"/>
          </a:p>
        </p:txBody>
      </p:sp>
      <p:pic>
        <p:nvPicPr>
          <p:cNvPr id="5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1372" t="13364" r="20813" b="15573"/>
          <a:stretch/>
        </p:blipFill>
        <p:spPr>
          <a:xfrm>
            <a:off x="1078854" y="1675623"/>
            <a:ext cx="6541146" cy="48846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043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PT" sz="3600" dirty="0" smtClean="0"/>
              <a:t>FORMATO 10.</a:t>
            </a:r>
            <a:br>
              <a:rPr lang="pt-PT" sz="3600" dirty="0" smtClean="0"/>
            </a:br>
            <a:r>
              <a:rPr lang="pt-PT" sz="3600" dirty="0" smtClean="0"/>
              <a:t>SOLICITUD DE ADAPTACIÓN AL NUEVO PROCEDIMIENTO</a:t>
            </a:r>
            <a:endParaRPr lang="es-ES_tradnl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50</a:t>
            </a:fld>
            <a:endParaRPr lang="es-ES_tradnl"/>
          </a:p>
        </p:txBody>
      </p:sp>
      <p:pic>
        <p:nvPicPr>
          <p:cNvPr id="6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85041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PT" sz="3600" dirty="0" smtClean="0"/>
              <a:t>FORMATO 10.</a:t>
            </a:r>
            <a:br>
              <a:rPr lang="pt-PT" sz="3600" dirty="0" smtClean="0"/>
            </a:br>
            <a:r>
              <a:rPr lang="pt-PT" sz="3600" dirty="0" smtClean="0"/>
              <a:t>SOLICITUD DE ADAPTACIÓN AL NUEVO PROCEDIMIENTO</a:t>
            </a:r>
            <a:endParaRPr lang="es-ES_tradnl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51</a:t>
            </a:fld>
            <a:endParaRPr lang="es-ES_tradnl"/>
          </a:p>
        </p:txBody>
      </p:sp>
      <p:pic>
        <p:nvPicPr>
          <p:cNvPr id="6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3742384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¿</a:t>
            </a:r>
            <a:r>
              <a:rPr lang="pt-PT" b="1" dirty="0" smtClean="0"/>
              <a:t>Cuándo he de utilizar este formato?</a:t>
            </a:r>
          </a:p>
          <a:p>
            <a:pPr algn="just"/>
            <a:r>
              <a:rPr lang="pt-PT" dirty="0"/>
              <a:t>Adaptación </a:t>
            </a:r>
            <a:r>
              <a:rPr lang="pt-PT" dirty="0" smtClean="0"/>
              <a:t>a lo descrito en el nuevo procedimiento de </a:t>
            </a:r>
            <a:r>
              <a:rPr lang="pt-PT" dirty="0"/>
              <a:t>las </a:t>
            </a:r>
            <a:r>
              <a:rPr lang="pt-PT" u="sng" dirty="0"/>
              <a:t>cartas de exenciones</a:t>
            </a:r>
            <a:r>
              <a:rPr lang="pt-PT" dirty="0"/>
              <a:t> para Operaciones Especiales condedidas conforme a lo previsto en la normativa aplicable con anterioridad a la entrada en vigor (4 de Diciembre de 2014) del Capítulo VIII del Real Decreto 552/2014</a:t>
            </a:r>
            <a:r>
              <a:rPr lang="pt-PT" dirty="0" smtClean="0"/>
              <a:t>.</a:t>
            </a:r>
            <a:endParaRPr lang="pt-PT" b="1" dirty="0" smtClean="0"/>
          </a:p>
        </p:txBody>
      </p:sp>
    </p:spTree>
    <p:extLst>
      <p:ext uri="{BB962C8B-B14F-4D97-AF65-F5344CB8AC3E}">
        <p14:creationId xmlns:p14="http://schemas.microsoft.com/office/powerpoint/2010/main" val="294711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52</a:t>
            </a:fld>
            <a:endParaRPr lang="es-ES_tradnl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161090"/>
            <a:ext cx="8229600" cy="522630"/>
          </a:xfrm>
        </p:spPr>
        <p:txBody>
          <a:bodyPr>
            <a:normAutofit/>
          </a:bodyPr>
          <a:lstStyle/>
          <a:p>
            <a:r>
              <a:rPr lang="pt-PT" sz="2000" u="sng" dirty="0" smtClean="0"/>
              <a:t>FORMATO 10. SOLICITUD DE ADAPTACIÓN AL NUEVO PROCEDIMIENTO</a:t>
            </a:r>
            <a:endParaRPr lang="es-ES_tradnl" sz="2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204864"/>
            <a:ext cx="82296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6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SOLICITUD</a:t>
            </a:r>
          </a:p>
          <a:p>
            <a:pPr algn="just"/>
            <a:endParaRPr lang="pt-PT" sz="1600" b="1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ANEXO 1</a:t>
            </a:r>
            <a:r>
              <a:rPr lang="es-ES_tradnl" sz="1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FORMULARIO DE SOLICITUD. APARTADOS DE LOS REGLAMENTOS SOBRE LOS CUALES SE SOLICITAN EXENCIONES</a:t>
            </a:r>
            <a:r>
              <a:rPr lang="es-ES_tradnl" sz="1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algn="just"/>
            <a:endParaRPr lang="es-ES_tradnl" sz="1600" spc="-1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ANEXO 2</a:t>
            </a:r>
            <a:r>
              <a:rPr lang="es-ES_tradnl" sz="1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COMUNICACIONES Y CENTROS DE </a:t>
            </a:r>
            <a:r>
              <a:rPr lang="es-ES_tradnl" sz="1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COORDINACIÓN</a:t>
            </a:r>
          </a:p>
          <a:p>
            <a:pPr algn="just"/>
            <a:endParaRPr lang="es-ES_tradnl" sz="1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ANEXO 3</a:t>
            </a:r>
            <a:r>
              <a:rPr lang="es-ES_tradnl" sz="1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FLOTA DE AERONAVES E INDICATIVOS DE </a:t>
            </a:r>
            <a:r>
              <a:rPr lang="es-ES_tradnl" sz="1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LLAMADA</a:t>
            </a:r>
          </a:p>
          <a:p>
            <a:pPr algn="just"/>
            <a:endParaRPr lang="es-ES_tradnl" sz="1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ANEXO 4</a:t>
            </a:r>
            <a:r>
              <a:rPr lang="es-ES_tradnl" sz="1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RELACIÓN DE </a:t>
            </a:r>
            <a:r>
              <a:rPr lang="es-ES_tradnl" sz="1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LICENCIAS DE PILOTOS</a:t>
            </a:r>
          </a:p>
          <a:p>
            <a:pPr algn="just"/>
            <a:endParaRPr lang="es-ES_tradnl" sz="1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ANEXO </a:t>
            </a:r>
            <a:r>
              <a:rPr lang="es-ES_tradnl" sz="16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5</a:t>
            </a:r>
            <a:r>
              <a:rPr lang="es-ES_tradnl" sz="1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  <a:r>
              <a:rPr lang="es-ES_tradnl" sz="1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DECLARACIÓN DE </a:t>
            </a:r>
            <a:r>
              <a:rPr lang="es-ES_tradnl" sz="1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RESPONSABILIDAD </a:t>
            </a:r>
            <a:r>
              <a:rPr lang="es-ES_tradnl" sz="1200" i="1" spc="-1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s-ES_tradnl" sz="1200" b="1" i="1" spc="-1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SÓLO</a:t>
            </a:r>
            <a:r>
              <a:rPr lang="es-ES_tradnl" sz="1200" i="1" spc="-1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se deberá cumplimentar este Anexo cuando la Entidad Pública no preste directamente el servicio)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sz="1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7949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53</a:t>
            </a:fld>
            <a:endParaRPr lang="es-ES_tradnl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161090"/>
            <a:ext cx="8229600" cy="522630"/>
          </a:xfrm>
        </p:spPr>
        <p:txBody>
          <a:bodyPr>
            <a:normAutofit/>
          </a:bodyPr>
          <a:lstStyle/>
          <a:p>
            <a:r>
              <a:rPr lang="pt-PT" sz="2000" u="sng" dirty="0" smtClean="0"/>
              <a:t>FORMATO 10. SOLICITUD DE ADAPTACIÓN AL NUEVO PROCEDIMIENTO</a:t>
            </a:r>
            <a:endParaRPr lang="es-ES_tradnl" sz="2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700808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b="1" u="sng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SOLICITUD</a:t>
            </a:r>
            <a:endParaRPr lang="es-ES_tradnl" u="sng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428717"/>
            <a:ext cx="2792393" cy="37697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428717"/>
            <a:ext cx="2779625" cy="37377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369514"/>
            <a:ext cx="2720386" cy="38323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966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54</a:t>
            </a:fld>
            <a:endParaRPr lang="es-ES_tradnl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161090"/>
            <a:ext cx="8229600" cy="5226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z="2000" u="sng" dirty="0"/>
              <a:t>FORMATO 10. SOLICITUD DE ADAPTACIÓN AL NUEVO PROCEDIMIENTO</a:t>
            </a:r>
            <a:endParaRPr lang="es-ES_tradnl" sz="2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700808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b="1" u="sng" spc="-100" dirty="0">
                <a:solidFill>
                  <a:schemeClr val="tx2"/>
                </a:solidFill>
              </a:rPr>
              <a:t>ANEXO 1: </a:t>
            </a:r>
            <a:r>
              <a:rPr lang="es-ES_tradnl" sz="1100" spc="-100" dirty="0">
                <a:solidFill>
                  <a:schemeClr val="tx2"/>
                </a:solidFill>
              </a:rPr>
              <a:t>FORMULARIO DE SOLICITUD. APARTADOS DE LOS REGLAMENTOS SOBRE LOS CUALES SE SOLICITAN EXENCIONES.</a:t>
            </a: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49" y="2039362"/>
            <a:ext cx="3218063" cy="46299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9247" t="18992" r="8657" b="7919"/>
          <a:stretch/>
        </p:blipFill>
        <p:spPr>
          <a:xfrm>
            <a:off x="3923928" y="2579080"/>
            <a:ext cx="5156209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9143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55</a:t>
            </a:fld>
            <a:endParaRPr lang="es-ES_tradnl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161090"/>
            <a:ext cx="8229600" cy="522630"/>
          </a:xfrm>
        </p:spPr>
        <p:txBody>
          <a:bodyPr>
            <a:normAutofit/>
          </a:bodyPr>
          <a:lstStyle/>
          <a:p>
            <a:r>
              <a:rPr lang="pt-PT" sz="2000" u="sng" dirty="0" smtClean="0"/>
              <a:t>FORMATO </a:t>
            </a:r>
            <a:r>
              <a:rPr lang="pt-PT" sz="2000" u="sng" dirty="0"/>
              <a:t>10. SOLICITUD DE ADAPTACIÓN AL NUEVO PROCEDIMIENTO</a:t>
            </a:r>
            <a:endParaRPr lang="es-ES_tradnl" sz="2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700808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b="1" u="sng" spc="-100" dirty="0">
                <a:solidFill>
                  <a:schemeClr val="tx2"/>
                </a:solidFill>
              </a:rPr>
              <a:t>ANEXO </a:t>
            </a:r>
            <a:r>
              <a:rPr lang="es-ES_tradnl" sz="1600" b="1" u="sng" spc="-100" dirty="0" smtClean="0">
                <a:solidFill>
                  <a:schemeClr val="tx2"/>
                </a:solidFill>
              </a:rPr>
              <a:t>2</a:t>
            </a:r>
            <a:r>
              <a:rPr lang="es-ES_tradnl" sz="1600" b="1" spc="-100" dirty="0" smtClean="0">
                <a:solidFill>
                  <a:schemeClr val="tx2"/>
                </a:solidFill>
              </a:rPr>
              <a:t>: </a:t>
            </a:r>
            <a:r>
              <a:rPr lang="es-ES_tradnl" sz="1100" spc="-100" dirty="0" smtClean="0">
                <a:solidFill>
                  <a:schemeClr val="tx2"/>
                </a:solidFill>
              </a:rPr>
              <a:t>COMUNICACIONES Y CENTROS DE COORDINACIÓN.</a:t>
            </a:r>
            <a:endParaRPr lang="es-ES_tradnl" sz="1100" spc="-100" dirty="0">
              <a:solidFill>
                <a:schemeClr val="tx2"/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59340"/>
            <a:ext cx="6557142" cy="455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3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56</a:t>
            </a:fld>
            <a:endParaRPr lang="es-ES_tradnl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161090"/>
            <a:ext cx="8229600" cy="522630"/>
          </a:xfrm>
        </p:spPr>
        <p:txBody>
          <a:bodyPr>
            <a:normAutofit/>
          </a:bodyPr>
          <a:lstStyle/>
          <a:p>
            <a:r>
              <a:rPr lang="pt-PT" sz="2000" u="sng" dirty="0" smtClean="0"/>
              <a:t>FORMATO </a:t>
            </a:r>
            <a:r>
              <a:rPr lang="pt-PT" sz="2000" u="sng" dirty="0"/>
              <a:t>10. SOLICITUD DE ADAPTACIÓN AL NUEVO PROCEDIMIENTO</a:t>
            </a:r>
            <a:endParaRPr lang="es-ES_tradnl" sz="2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700808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b="1" u="sng" spc="-100" dirty="0">
                <a:solidFill>
                  <a:schemeClr val="tx2"/>
                </a:solidFill>
              </a:rPr>
              <a:t>ANEXO </a:t>
            </a:r>
            <a:r>
              <a:rPr lang="es-ES_tradnl" sz="1600" b="1" u="sng" spc="-100" dirty="0" smtClean="0">
                <a:solidFill>
                  <a:schemeClr val="tx2"/>
                </a:solidFill>
              </a:rPr>
              <a:t>3</a:t>
            </a:r>
            <a:r>
              <a:rPr lang="es-ES_tradnl" sz="1600" b="1" spc="-100" dirty="0" smtClean="0">
                <a:solidFill>
                  <a:schemeClr val="tx2"/>
                </a:solidFill>
              </a:rPr>
              <a:t>: </a:t>
            </a:r>
            <a:r>
              <a:rPr lang="es-ES_tradnl" sz="1100" spc="-100" dirty="0" smtClean="0">
                <a:solidFill>
                  <a:schemeClr val="tx2"/>
                </a:solidFill>
              </a:rPr>
              <a:t>FLOTA DE AERONAVES E INDICATIVOS DE LLAMADA</a:t>
            </a:r>
            <a:endParaRPr lang="es-ES_tradnl" sz="1100" spc="-100" dirty="0">
              <a:solidFill>
                <a:schemeClr val="tx2"/>
              </a:solidFill>
            </a:endParaRPr>
          </a:p>
        </p:txBody>
      </p:sp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063718"/>
            <a:ext cx="3235554" cy="467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9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57</a:t>
            </a:fld>
            <a:endParaRPr lang="es-ES_tradnl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161090"/>
            <a:ext cx="8229600" cy="5226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z="2000" u="sng" dirty="0"/>
              <a:t>FORMATO 10. SOLICITUD DE ADAPTACIÓN AL NUEVO PROCEDIMIENTO</a:t>
            </a:r>
            <a:endParaRPr lang="es-ES_tradnl" sz="2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700808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b="1" u="sng" spc="-100" dirty="0">
                <a:solidFill>
                  <a:schemeClr val="tx2"/>
                </a:solidFill>
              </a:rPr>
              <a:t>ANEXO </a:t>
            </a:r>
            <a:r>
              <a:rPr lang="es-ES_tradnl" sz="1600" b="1" u="sng" spc="-100" dirty="0" smtClean="0">
                <a:solidFill>
                  <a:schemeClr val="tx2"/>
                </a:solidFill>
              </a:rPr>
              <a:t>4</a:t>
            </a:r>
            <a:r>
              <a:rPr lang="es-ES_tradnl" sz="1600" b="1" spc="-100" dirty="0" smtClean="0">
                <a:solidFill>
                  <a:schemeClr val="tx2"/>
                </a:solidFill>
              </a:rPr>
              <a:t>: </a:t>
            </a:r>
            <a:r>
              <a:rPr lang="es-ES_tradnl" sz="1100" spc="-100" dirty="0" smtClean="0">
                <a:solidFill>
                  <a:schemeClr val="tx2"/>
                </a:solidFill>
              </a:rPr>
              <a:t>RELACIÓN DE LICENCIAS DE PILOTOS.</a:t>
            </a:r>
            <a:endParaRPr lang="es-ES_tradnl" sz="1100" spc="-100" dirty="0">
              <a:solidFill>
                <a:schemeClr val="tx2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218" y="2039362"/>
            <a:ext cx="3251563" cy="469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58</a:t>
            </a:fld>
            <a:endParaRPr lang="es-ES_tradnl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161090"/>
            <a:ext cx="8229600" cy="522630"/>
          </a:xfrm>
        </p:spPr>
        <p:txBody>
          <a:bodyPr>
            <a:normAutofit/>
          </a:bodyPr>
          <a:lstStyle/>
          <a:p>
            <a:r>
              <a:rPr lang="pt-PT" sz="2000" u="sng" dirty="0" smtClean="0"/>
              <a:t>FORMATO </a:t>
            </a:r>
            <a:r>
              <a:rPr lang="pt-PT" sz="2000" u="sng" dirty="0"/>
              <a:t>10. SOLICITUD DE ADAPTACIÓN AL NUEVO PROCEDIMIENTO</a:t>
            </a:r>
            <a:endParaRPr lang="es-ES_tradnl" sz="2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700808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b="1" u="sng" spc="-100" dirty="0">
                <a:solidFill>
                  <a:schemeClr val="tx2"/>
                </a:solidFill>
              </a:rPr>
              <a:t>ANEXO </a:t>
            </a:r>
            <a:r>
              <a:rPr lang="es-ES_tradnl" sz="1600" b="1" u="sng" spc="-100" dirty="0" smtClean="0">
                <a:solidFill>
                  <a:schemeClr val="tx2"/>
                </a:solidFill>
              </a:rPr>
              <a:t>5</a:t>
            </a:r>
            <a:r>
              <a:rPr lang="es-ES_tradnl" sz="1600" b="1" spc="-100" dirty="0" smtClean="0">
                <a:solidFill>
                  <a:schemeClr val="tx2"/>
                </a:solidFill>
              </a:rPr>
              <a:t>:  </a:t>
            </a:r>
            <a:r>
              <a:rPr lang="es-ES_tradnl" sz="1100" spc="-100" dirty="0" smtClean="0">
                <a:solidFill>
                  <a:schemeClr val="tx2"/>
                </a:solidFill>
              </a:rPr>
              <a:t>DECLARACIÓN DE RESPONSABILIDAD.</a:t>
            </a:r>
            <a:endParaRPr lang="es-ES_tradnl" sz="1100" spc="-1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027483"/>
            <a:ext cx="8462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200" b="1" u="sng" dirty="0" smtClean="0">
                <a:solidFill>
                  <a:srgbClr val="FF0000"/>
                </a:solidFill>
              </a:rPr>
              <a:t>IMPORTANTE</a:t>
            </a:r>
            <a:r>
              <a:rPr lang="es-ES_tradnl" sz="1200" dirty="0" smtClean="0">
                <a:solidFill>
                  <a:srgbClr val="FF0000"/>
                </a:solidFill>
              </a:rPr>
              <a:t>: </a:t>
            </a:r>
            <a:r>
              <a:rPr lang="es-ES_tradnl" sz="1200" b="1" dirty="0">
                <a:solidFill>
                  <a:srgbClr val="FF0000"/>
                </a:solidFill>
              </a:rPr>
              <a:t>SÓLO</a:t>
            </a:r>
            <a:r>
              <a:rPr lang="es-ES_tradnl" sz="1200" dirty="0">
                <a:solidFill>
                  <a:srgbClr val="FF0000"/>
                </a:solidFill>
              </a:rPr>
              <a:t> se deberá cumplimentar este </a:t>
            </a:r>
            <a:r>
              <a:rPr lang="es-ES_tradnl" sz="1200" dirty="0" smtClean="0">
                <a:solidFill>
                  <a:srgbClr val="FF0000"/>
                </a:solidFill>
              </a:rPr>
              <a:t>Anexo cuando la Entidad Pública no preste directamente el servicio.</a:t>
            </a:r>
            <a:endParaRPr lang="es-ES_tradnl" sz="1600" dirty="0">
              <a:solidFill>
                <a:srgbClr val="FF0000"/>
              </a:solidFill>
            </a:endParaRPr>
          </a:p>
        </p:txBody>
      </p:sp>
      <p:pic>
        <p:nvPicPr>
          <p:cNvPr id="10" name="Imagen 9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51661"/>
            <a:ext cx="3030215" cy="437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1422405"/>
            <a:ext cx="4176464" cy="522630"/>
          </a:xfrm>
        </p:spPr>
        <p:txBody>
          <a:bodyPr>
            <a:noAutofit/>
          </a:bodyPr>
          <a:lstStyle/>
          <a:p>
            <a:pPr algn="ctr"/>
            <a:r>
              <a:rPr lang="es-ES_tradnl" sz="4800" dirty="0" smtClean="0"/>
              <a:t>FORMATOS</a:t>
            </a:r>
            <a:endParaRPr lang="es-ES_tradnl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6</a:t>
            </a:fld>
            <a:endParaRPr lang="es-ES_tradnl"/>
          </a:p>
        </p:txBody>
      </p:sp>
      <p:pic>
        <p:nvPicPr>
          <p:cNvPr id="5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437477" y="431805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28387" y="2117924"/>
            <a:ext cx="859901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FORMATOS ASOCIADOS A LAS RESOLUCIONES DEL DIRECTOR GENERAL DE AVIACIÓN CIVIL</a:t>
            </a:r>
            <a:endParaRPr lang="pt-PT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SOLICITUDES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NOTIFICACIONES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PERIODO 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TRANSICIÓN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P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FORMATOS ASOCIADOS A LAS CARTAS DE EXENCIONES/ OPERACIONALES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NOTIFICACIONES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PERIODO DE </a:t>
            </a: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TRANSICIÓN</a:t>
            </a: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291229" y="2852936"/>
            <a:ext cx="83955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291229" y="5517232"/>
            <a:ext cx="83955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25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7</a:t>
            </a:fld>
            <a:endParaRPr lang="es-ES_tradnl"/>
          </a:p>
        </p:txBody>
      </p:sp>
      <p:pic>
        <p:nvPicPr>
          <p:cNvPr id="5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437477" y="431805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37477" y="1502720"/>
            <a:ext cx="8599018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s-ES" sz="48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FORMATOS ASOCIADOS A LAS RESOLUCIONES DEL DIRECTOR GENERAL DE AVIACIÓN CIVIL</a:t>
            </a:r>
            <a:endParaRPr lang="pt-PT" sz="48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1" algn="ctr">
              <a:spcBef>
                <a:spcPct val="0"/>
              </a:spcBef>
              <a:spcAft>
                <a:spcPts val="600"/>
              </a:spcAft>
            </a:pPr>
            <a:endParaRPr lang="pt-PT" sz="48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437477" y="4653136"/>
            <a:ext cx="83955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04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8</a:t>
            </a:fld>
            <a:endParaRPr lang="es-ES_tradnl"/>
          </a:p>
        </p:txBody>
      </p:sp>
      <p:pic>
        <p:nvPicPr>
          <p:cNvPr id="5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437477" y="393945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09466" y="1341722"/>
            <a:ext cx="8599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pt-PT" sz="4800" dirty="0"/>
              <a:t>FORMATO 1.</a:t>
            </a:r>
            <a:br>
              <a:rPr lang="pt-PT" sz="4800" dirty="0"/>
            </a:br>
            <a:r>
              <a:rPr lang="pt-PT" sz="4800" dirty="0"/>
              <a:t>Solicitud de exenciones</a:t>
            </a:r>
            <a:endParaRPr lang="pt-PT" sz="48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511189" y="2911382"/>
            <a:ext cx="83955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/>
          <p:cNvSpPr txBox="1"/>
          <p:nvPr/>
        </p:nvSpPr>
        <p:spPr>
          <a:xfrm>
            <a:off x="602181" y="2963191"/>
            <a:ext cx="8064896" cy="370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dirty="0"/>
              <a:t>¿</a:t>
            </a:r>
            <a:r>
              <a:rPr lang="pt-PT" b="1" dirty="0" smtClean="0"/>
              <a:t>Cuándo he de utilizar este formato?</a:t>
            </a:r>
          </a:p>
          <a:p>
            <a:pPr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1600" i="1" dirty="0"/>
              <a:t>Cuando la entidad pública o el </a:t>
            </a:r>
            <a:r>
              <a:rPr lang="pt-PT" sz="1600" i="1" dirty="0" smtClean="0"/>
              <a:t>Operador </a:t>
            </a:r>
            <a:r>
              <a:rPr lang="pt-PT" sz="1600" i="1" dirty="0"/>
              <a:t>Aéreo en caso de que la Entidad Pública no preste directamente el </a:t>
            </a:r>
            <a:r>
              <a:rPr lang="pt-PT" sz="1600" i="1" dirty="0" smtClean="0"/>
              <a:t>servicio necesite</a:t>
            </a:r>
            <a:r>
              <a:rPr lang="pt-PT" sz="1600" dirty="0" smtClean="0"/>
              <a:t>:</a:t>
            </a:r>
            <a:endParaRPr lang="pt-PT" sz="1600" dirty="0"/>
          </a:p>
          <a:p>
            <a:pPr marL="742950" lvl="1" indent="-285750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_tradnl" sz="1600" dirty="0"/>
              <a:t>A</a:t>
            </a:r>
            <a:r>
              <a:rPr lang="es-ES_tradnl" sz="1600" dirty="0" smtClean="0"/>
              <a:t>ñadir </a:t>
            </a:r>
            <a:r>
              <a:rPr lang="es-ES_tradnl" sz="1600" dirty="0"/>
              <a:t>un nuevo operador a mi carta de exenciones/operacional.</a:t>
            </a:r>
            <a:endParaRPr lang="es-ES" sz="1600" dirty="0"/>
          </a:p>
          <a:p>
            <a:pPr marL="742950" lvl="1" indent="-285750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_tradnl" sz="1600" dirty="0" smtClean="0"/>
              <a:t>Cambiar </a:t>
            </a:r>
            <a:r>
              <a:rPr lang="es-ES_tradnl" sz="1600" dirty="0"/>
              <a:t>el operador de mi carta de </a:t>
            </a:r>
            <a:r>
              <a:rPr lang="es-ES_tradnl" sz="1600" dirty="0" smtClean="0"/>
              <a:t>exenciones/operacional.</a:t>
            </a:r>
            <a:endParaRPr lang="es-ES" sz="1600" dirty="0"/>
          </a:p>
          <a:p>
            <a:pPr marL="742950" lvl="1" indent="-285750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_tradnl" sz="1600" dirty="0" smtClean="0"/>
              <a:t>Solicitar un </a:t>
            </a:r>
            <a:r>
              <a:rPr lang="es-ES_tradnl" sz="1600" dirty="0"/>
              <a:t>apartado nuevo al Reglamento (UE) nº 923/2012 del que quisieran incorporar la actividad misiones de control medioambiental, conforme al artículo 4 del Reglamento (UE) nº 923/2012, deberían solicitar de acuerdo al nuevo procedimiento una nueva solicitud para esta </a:t>
            </a:r>
            <a:r>
              <a:rPr lang="es-ES_tradnl" sz="1600" dirty="0" smtClean="0"/>
              <a:t>actividad</a:t>
            </a:r>
            <a:r>
              <a:rPr lang="es-ES" sz="1600" dirty="0" smtClean="0"/>
              <a:t>.</a:t>
            </a:r>
          </a:p>
          <a:p>
            <a:pPr marL="742950" lvl="1" indent="-285750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_tradnl" sz="1600" dirty="0"/>
              <a:t>D</a:t>
            </a:r>
            <a:r>
              <a:rPr lang="es-ES_tradnl" sz="1600" dirty="0" smtClean="0"/>
              <a:t>esempeñar </a:t>
            </a:r>
            <a:r>
              <a:rPr lang="es-ES_tradnl" sz="1600" dirty="0"/>
              <a:t>una </a:t>
            </a:r>
            <a:r>
              <a:rPr lang="es-ES_tradnl" sz="1600" u="sng" dirty="0"/>
              <a:t>nueva</a:t>
            </a:r>
            <a:r>
              <a:rPr lang="es-ES_tradnl" sz="1600" dirty="0"/>
              <a:t> operación especial.</a:t>
            </a:r>
            <a:endParaRPr lang="es-ES" sz="1600" dirty="0"/>
          </a:p>
          <a:p>
            <a:pPr algn="just"/>
            <a:endParaRPr lang="pt-PT" i="1" dirty="0" smtClean="0"/>
          </a:p>
        </p:txBody>
      </p:sp>
    </p:spTree>
    <p:extLst>
      <p:ext uri="{BB962C8B-B14F-4D97-AF65-F5344CB8AC3E}">
        <p14:creationId xmlns:p14="http://schemas.microsoft.com/office/powerpoint/2010/main" val="394563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38F2-200A-4D57-BDDB-2565FFA73040}" type="slidenum">
              <a:rPr lang="es-ES_tradnl" smtClean="0"/>
              <a:t>9</a:t>
            </a:fld>
            <a:endParaRPr lang="es-ES_tradnl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12120"/>
            <a:ext cx="1456055" cy="64897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600" dirty="0" smtClean="0"/>
              <a:t>GUÍA DE USUARIO – Exenciones para Operaciones Especiales</a:t>
            </a:r>
            <a:endParaRPr lang="es-ES_tradnl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161090"/>
            <a:ext cx="8229600" cy="522630"/>
          </a:xfrm>
        </p:spPr>
        <p:txBody>
          <a:bodyPr>
            <a:normAutofit/>
          </a:bodyPr>
          <a:lstStyle/>
          <a:p>
            <a:r>
              <a:rPr lang="pt-PT" sz="2000" u="sng" dirty="0" smtClean="0"/>
              <a:t>FORMATO 1. SOLICITUD DE EXENCIONES</a:t>
            </a:r>
            <a:endParaRPr lang="es-ES_tradnl" sz="2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204864"/>
            <a:ext cx="82296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6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SOLICITUD</a:t>
            </a:r>
          </a:p>
          <a:p>
            <a:pPr algn="just"/>
            <a:endParaRPr lang="pt-PT" sz="1600" b="1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ANEXO 1</a:t>
            </a:r>
            <a:r>
              <a:rPr lang="es-ES_tradnl" sz="1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FORMULARIO DE SOLICITUD. APARTADOS DE LOS REGLAMENTOS SOBRE LOS CUALES SE SOLICITAN EXENCIONES</a:t>
            </a:r>
            <a:r>
              <a:rPr lang="es-ES_tradnl" sz="1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algn="just"/>
            <a:endParaRPr lang="es-ES_tradnl" sz="1600" spc="-1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ANEXO 2</a:t>
            </a:r>
            <a:r>
              <a:rPr lang="es-ES_tradnl" sz="1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COMUNICACIONES Y CENTROS DE </a:t>
            </a:r>
            <a:r>
              <a:rPr lang="es-ES_tradnl" sz="1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COORDINACIÓN</a:t>
            </a:r>
          </a:p>
          <a:p>
            <a:pPr algn="just"/>
            <a:endParaRPr lang="es-ES_tradnl" sz="1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ANEXO 3</a:t>
            </a:r>
            <a:r>
              <a:rPr lang="es-ES_tradnl" sz="1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FLOTA DE AERONAVES E INDICATIVOS DE </a:t>
            </a:r>
            <a:r>
              <a:rPr lang="es-ES_tradnl" sz="1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LLAMADA</a:t>
            </a:r>
          </a:p>
          <a:p>
            <a:pPr algn="just"/>
            <a:endParaRPr lang="es-ES_tradnl" sz="1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ANEXO 4</a:t>
            </a:r>
            <a:r>
              <a:rPr lang="es-ES_tradnl" sz="1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RELACIÓN DE </a:t>
            </a:r>
            <a:r>
              <a:rPr lang="es-ES_tradnl" sz="1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LICENCIAS DE PILOTOS</a:t>
            </a:r>
          </a:p>
          <a:p>
            <a:pPr algn="just"/>
            <a:endParaRPr lang="es-ES_tradnl" sz="1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ANEXO </a:t>
            </a:r>
            <a:r>
              <a:rPr lang="es-ES_tradnl" sz="16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5</a:t>
            </a:r>
            <a:r>
              <a:rPr lang="es-ES_tradnl" sz="1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  <a:r>
              <a:rPr lang="es-ES_tradnl" sz="1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1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DECLARACIÓN DE </a:t>
            </a:r>
            <a:r>
              <a:rPr lang="es-ES_tradnl" sz="1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RESPONSABILIDAD </a:t>
            </a:r>
            <a:r>
              <a:rPr lang="es-ES_tradnl" sz="1200" i="1" spc="-1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s-ES_tradnl" sz="1200" b="1" i="1" spc="-1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SÓLO</a:t>
            </a:r>
            <a:r>
              <a:rPr lang="es-ES_tradnl" sz="1200" i="1" spc="-1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se deberá cumplimentar este Anexo cuando la Entidad Pública no preste directamente el servicio)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sz="1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135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3452</TotalTime>
  <Words>1919</Words>
  <Application>Microsoft Office PowerPoint</Application>
  <PresentationFormat>Presentación en pantalla (4:3)</PresentationFormat>
  <Paragraphs>302</Paragraphs>
  <Slides>58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62" baseType="lpstr">
      <vt:lpstr>Arial</vt:lpstr>
      <vt:lpstr>Calibri</vt:lpstr>
      <vt:lpstr>Wingdings</vt:lpstr>
      <vt:lpstr>Clarity</vt:lpstr>
      <vt:lpstr>GUÍA DE USUARIO</vt:lpstr>
      <vt:lpstr>GUÍA DE USUARIO – Exenciones para Operaciones Especiales</vt:lpstr>
      <vt:lpstr>GUÍA DE USUARIO – Exenciones para Operaciones Especiales</vt:lpstr>
      <vt:lpstr>ACCESO A FORMATOS</vt:lpstr>
      <vt:lpstr>ACCESO A FORMATOS</vt:lpstr>
      <vt:lpstr>FORMATOS</vt:lpstr>
      <vt:lpstr>Presentación de PowerPoint</vt:lpstr>
      <vt:lpstr>Presentación de PowerPoint</vt:lpstr>
      <vt:lpstr>FORMATO 1. SOLICITUD DE EXENCIONES</vt:lpstr>
      <vt:lpstr>FORMATO 1. SOLICITUD DE EXENCIONES</vt:lpstr>
      <vt:lpstr>FORMATO 1. SOLICITUD DE EXENCIONES</vt:lpstr>
      <vt:lpstr>FORMATO 1. SOLICITUD DE EXENCIONES</vt:lpstr>
      <vt:lpstr>FORMATO 1. SOLICITUD DE EXENCIONES</vt:lpstr>
      <vt:lpstr>FORMATO 1. SOLICITUD DE EXENCIONES</vt:lpstr>
      <vt:lpstr>FORMATO 1. SOLICITUD DE EXENCIONES</vt:lpstr>
      <vt:lpstr>FORMATO 2. Solicitud de exenciones SITUACIÓN DE URGENCIA</vt:lpstr>
      <vt:lpstr>FORMATO 2. Solicitud de exenciones SITUACIÓN DE URGENCIA</vt:lpstr>
      <vt:lpstr>FORMATO 2. SOLICITUD DE EXENCIONES SITUACIÓN DE URGENCIA</vt:lpstr>
      <vt:lpstr>FORMATO 2. SOLICITUD DE EXENCIONES SITUACIÓN DE URGENCIA</vt:lpstr>
      <vt:lpstr>FORMATO 2. SOLICITUD DE EXENCIONES SITUACIÓN DE URGENCIA</vt:lpstr>
      <vt:lpstr>FORMATO 2. SOLICITUD DE EXENCIONES SITUACIÓN DE URGENCIA</vt:lpstr>
      <vt:lpstr>Presentación de PowerPoint</vt:lpstr>
      <vt:lpstr>FORMATO 1. SOLICITUD DE EXENCIONES</vt:lpstr>
      <vt:lpstr>FORMATO 1. SOLICITUD DE EXENCIONES</vt:lpstr>
      <vt:lpstr>FORMATO 1. SOLICITUD DE EXENCIONES</vt:lpstr>
      <vt:lpstr>FORMATO 3. Solicitud AMPLIACIÓN DE EXENCIONES</vt:lpstr>
      <vt:lpstr>FORMATO 3. Solicitud AMPLIACIÓN DE EXENCIONES</vt:lpstr>
      <vt:lpstr>FORMATO 3. SOLICITUD AMPLIACIÓN DE EXENCIONES</vt:lpstr>
      <vt:lpstr>FORMATO 3. SOLICITUD AMPLIACIÓN DE EXENCIONES</vt:lpstr>
      <vt:lpstr>FORMATO 3. SOLICITUD AMPLIACIÓN DE EXENCIONES</vt:lpstr>
      <vt:lpstr>FORMATO 3. SOLICITUD AMPLIACIÓN DE EXENCIONES</vt:lpstr>
      <vt:lpstr>NOTIFICACIONES</vt:lpstr>
      <vt:lpstr>FORMATO 4. NOTIFICACIÓN DE REDUCCIÓN DE EXENCIONES</vt:lpstr>
      <vt:lpstr>FORMATO 4. NOTIFICACIÓN DE REDUCCIÓN DE EXENCIONES</vt:lpstr>
      <vt:lpstr>FORMATO 4. NOTIFICACIÓN DE REDUCCIÓN DE EXENCIONES</vt:lpstr>
      <vt:lpstr>FORMATO 5. NOTIFICACIÓN DE PRÓRROGA</vt:lpstr>
      <vt:lpstr>FORMATO 5. NOTIFICACIÓN DE PRÓRROGA</vt:lpstr>
      <vt:lpstr>FORMATO 5. NOTIFICACIÓN DE PRÓRROGA</vt:lpstr>
      <vt:lpstr>FORMATO 6: Notificación de actualización en la relación de las aeronaves </vt:lpstr>
      <vt:lpstr>FORMATO 6. NOTIFICACIÓN DE CAMBIO EN LA RELACIÓN DE AERONAVES</vt:lpstr>
      <vt:lpstr>FORMATO  6. NOTIFICACIÓN DE CAMBIO EN LA RELACIÓN DE AERONAVES</vt:lpstr>
      <vt:lpstr>FORMATO 7. NOTIFICACIÓN DE CAMBIO EN LA RELACIÓN DE LICENCIAS DE PILOTOS</vt:lpstr>
      <vt:lpstr>FORMATO  7. NOTIFICACIÓN DE CAMBIO EN LA RELACIÓN DE LICENCIAS DE PILOTOS</vt:lpstr>
      <vt:lpstr>Presentación de PowerPoint</vt:lpstr>
      <vt:lpstr>FORMATO 8. NOTIFICACIÓN DE CAMBIO EN LA RELACIÓN DE LICENCIAS DE AERONAVES</vt:lpstr>
      <vt:lpstr>FORMATO  8. NOTIFICACIÓN DE CAMBIO EN LA RELACIÓN DE AERONAVES</vt:lpstr>
      <vt:lpstr>FORMATO 9. NOTIFICACIÓN DE CAMBIO EN LA RELACIÓN DE las LICENCIAS de pilotos</vt:lpstr>
      <vt:lpstr>FORMATO  9. NOTIFICACIÓN DE CAMBIO EN LA RELACIÓN  A  LAS LICENCIAS DE PILOTOS</vt:lpstr>
      <vt:lpstr>PERIODO DE TRANSICIÓN</vt:lpstr>
      <vt:lpstr>FORMATO 10. SOLICITUD DE ADAPTACIÓN AL NUEVO PROCEDIMIENTO</vt:lpstr>
      <vt:lpstr>FORMATO 10. SOLICITUD DE ADAPTACIÓN AL NUEVO PROCEDIMIENTO</vt:lpstr>
      <vt:lpstr>FORMATO 10. SOLICITUD DE ADAPTACIÓN AL NUEVO PROCEDIMIENTO</vt:lpstr>
      <vt:lpstr>FORMATO 10. SOLICITUD DE ADAPTACIÓN AL NUEVO PROCEDIMIENTO</vt:lpstr>
      <vt:lpstr>FORMATO 10. SOLICITUD DE ADAPTACIÓN AL NUEVO PROCEDIMIENTO</vt:lpstr>
      <vt:lpstr>FORMATO 10. SOLICITUD DE ADAPTACIÓN AL NUEVO PROCEDIMIENTO</vt:lpstr>
      <vt:lpstr>FORMATO 10. SOLICITUD DE ADAPTACIÓN AL NUEVO PROCEDIMIENTO</vt:lpstr>
      <vt:lpstr>FORMATO 10. SOLICITUD DE ADAPTACIÓN AL NUEVO PROCEDIMIENTO</vt:lpstr>
      <vt:lpstr>FORMATO 10. SOLICITUD DE ADAPTACIÓN AL NUEVO PROCEDIMIENTO</vt:lpstr>
    </vt:vector>
  </TitlesOfParts>
  <Company>Novabase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 DE USUARIO</dc:title>
  <dc:creator>nblocal</dc:creator>
  <cp:lastModifiedBy>Ana Mateos Criado</cp:lastModifiedBy>
  <cp:revision>386</cp:revision>
  <dcterms:created xsi:type="dcterms:W3CDTF">2014-09-12T13:48:22Z</dcterms:created>
  <dcterms:modified xsi:type="dcterms:W3CDTF">2016-07-12T11:47:57Z</dcterms:modified>
</cp:coreProperties>
</file>